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Override7.xml" ContentType="application/vnd.openxmlformats-officedocument.themeOverride+xml"/>
  <Override PartName="/ppt/theme/themeOverride12.xml" ContentType="application/vnd.openxmlformats-officedocument.themeOverr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theme/themeOverride5.xml" ContentType="application/vnd.openxmlformats-officedocument.themeOverride+xml"/>
  <Override PartName="/ppt/theme/themeOverride10.xml" ContentType="application/vnd.openxmlformats-officedocument.themeOverr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Override15.xml" ContentType="application/vnd.openxmlformats-officedocument.themeOverr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Override9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theme/themeOverride8.xml" ContentType="application/vnd.openxmlformats-officedocument.themeOverride+xml"/>
  <Override PartName="/ppt/theme/themeOverride11.xml" ContentType="application/vnd.openxmlformats-officedocument.themeOverr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Override6.xml" ContentType="application/vnd.openxmlformats-officedocument.themeOverr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theme/themeOverride4.xml" ContentType="application/vnd.openxmlformats-officedocument.themeOverr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7"/>
  </p:notesMasterIdLst>
  <p:sldIdLst>
    <p:sldId id="295" r:id="rId3"/>
    <p:sldId id="276" r:id="rId4"/>
    <p:sldId id="269" r:id="rId5"/>
    <p:sldId id="283" r:id="rId6"/>
    <p:sldId id="263" r:id="rId7"/>
    <p:sldId id="264" r:id="rId8"/>
    <p:sldId id="265" r:id="rId9"/>
    <p:sldId id="259" r:id="rId10"/>
    <p:sldId id="262" r:id="rId11"/>
    <p:sldId id="273" r:id="rId12"/>
    <p:sldId id="270" r:id="rId13"/>
    <p:sldId id="271" r:id="rId14"/>
    <p:sldId id="272" r:id="rId15"/>
    <p:sldId id="268" r:id="rId16"/>
    <p:sldId id="267" r:id="rId17"/>
    <p:sldId id="294" r:id="rId18"/>
    <p:sldId id="284" r:id="rId19"/>
    <p:sldId id="286" r:id="rId20"/>
    <p:sldId id="287" r:id="rId21"/>
    <p:sldId id="288" r:id="rId22"/>
    <p:sldId id="290" r:id="rId23"/>
    <p:sldId id="291" r:id="rId24"/>
    <p:sldId id="292" r:id="rId25"/>
    <p:sldId id="280" r:id="rId26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68" d="100"/>
          <a:sy n="68" d="100"/>
        </p:scale>
        <p:origin x="-78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02D1D7-9048-44D9-A0E1-BDBA2463D1AD}" type="datetimeFigureOut">
              <a:rPr lang="ru-RU" smtClean="0"/>
              <a:pPr/>
              <a:t>21.10.2021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448DF1-3EC7-42E2-955D-E11E31E942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96799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Программа</a:t>
            </a:r>
            <a:r>
              <a:rPr lang="ru-RU" baseline="0" dirty="0" smtClean="0"/>
              <a:t> коррекционной работы убрали </a:t>
            </a:r>
            <a:r>
              <a:rPr lang="ru-RU" baseline="0" dirty="0" err="1" smtClean="0"/>
              <a:t>т.к</a:t>
            </a:r>
            <a:r>
              <a:rPr lang="ru-RU" baseline="0" dirty="0" smtClean="0"/>
              <a:t> действует ФГОС ОВЗ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48DF1-3EC7-42E2-955D-E11E31E942F7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299835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При реализации адаптированных программ для обучающихся с ОВЗ</a:t>
            </a:r>
            <a:r>
              <a:rPr lang="ru-RU" baseline="0" dirty="0" smtClean="0"/>
              <a:t> в УП могут быть внесены следующие изменения: для глухих и слабослышащих: исключить «Музыка», добавить : «Развитие речи», продлить сроки изучение второго иностранного языка. Заменить «Физическая культура» на «Адаптивная </a:t>
            </a:r>
            <a:r>
              <a:rPr lang="ru-RU" baseline="0" dirty="0" err="1" smtClean="0"/>
              <a:t>физ.культура</a:t>
            </a:r>
            <a:r>
              <a:rPr lang="ru-RU" baseline="0" dirty="0" smtClean="0"/>
              <a:t>».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48DF1-3EC7-42E2-955D-E11E31E942F7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453695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При реализации адаптированных программ для обучающихся с ОВЗ</a:t>
            </a:r>
            <a:r>
              <a:rPr lang="ru-RU" baseline="0" dirty="0" smtClean="0"/>
              <a:t> в УП могут быть внесены следующие изменения: для глухих и слабослышащих: исключить «Музыка», добавить : «Развитие речи», продлить сроки изучение второго иностранного языка. Заменить «Физическая культура» на «Адаптивная </a:t>
            </a:r>
            <a:r>
              <a:rPr lang="ru-RU" baseline="0" dirty="0" err="1" smtClean="0"/>
              <a:t>физ.культура</a:t>
            </a:r>
            <a:r>
              <a:rPr lang="ru-RU" baseline="0" dirty="0" smtClean="0"/>
              <a:t>».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48DF1-3EC7-42E2-955D-E11E31E942F7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66311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46852-4DE9-4CA6-84F9-97AE7DE8434F}" type="datetimeFigureOut">
              <a:rPr lang="ru-RU" smtClean="0"/>
              <a:pPr/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3FA9D-1E19-4EF7-8552-6CC6997594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443366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46852-4DE9-4CA6-84F9-97AE7DE8434F}" type="datetimeFigureOut">
              <a:rPr lang="ru-RU" smtClean="0"/>
              <a:pPr/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3FA9D-1E19-4EF7-8552-6CC6997594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74140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46852-4DE9-4CA6-84F9-97AE7DE8434F}" type="datetimeFigureOut">
              <a:rPr lang="ru-RU" smtClean="0"/>
              <a:pPr/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3FA9D-1E19-4EF7-8552-6CC6997594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483973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>
              <a:defRPr/>
            </a:pPr>
            <a:fld id="{2FD79353-59B3-41D4-A1A9-DC36E0CFDD1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21.10.2021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35783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>
              <a:defRPr/>
            </a:pPr>
            <a:fld id="{3B2A0A5D-9805-43FA-9255-6400C57A3AC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21.10.2021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182823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>
              <a:defRPr/>
            </a:pPr>
            <a:fld id="{5615774A-4755-4C13-96F3-4FC371D4284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21.10.2021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257309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>
              <a:defRPr/>
            </a:pPr>
            <a:fld id="{0ABD3466-641E-44E7-9A05-B89B6B0207E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21.10.2021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26615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>
              <a:defRPr/>
            </a:pPr>
            <a:fld id="{CB4EFC2D-38A6-4D8B-8B37-4B7EC6CF72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21.10.2021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874343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>
              <a:defRPr/>
            </a:pPr>
            <a:fld id="{68AE3D3D-E080-4E59-8BE3-528D038019C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21.10.2021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82541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>
              <a:defRPr/>
            </a:pPr>
            <a:fld id="{8E10920C-B0CF-4CB3-A3D4-8DD2C3948F8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21.10.2021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480036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>
              <a:defRPr/>
            </a:pPr>
            <a:fld id="{7D67A621-1EA3-4D43-B93C-E3EAB5876F0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21.10.2021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982406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46852-4DE9-4CA6-84F9-97AE7DE8434F}" type="datetimeFigureOut">
              <a:rPr lang="ru-RU" smtClean="0"/>
              <a:pPr/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3FA9D-1E19-4EF7-8552-6CC6997594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212499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>
              <a:defRPr/>
            </a:pPr>
            <a:fld id="{91F271C5-520E-4302-A0B1-440D127E6EE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21.10.2021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27512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>
              <a:defRPr/>
            </a:pPr>
            <a:fld id="{B88692BE-808A-414F-AD5F-AEE5D3A9CEA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21.10.2021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437782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>
              <a:defRPr/>
            </a:pPr>
            <a:fld id="{95E358C6-E46C-428F-ABEE-3593A2D0797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21.10.2021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09239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46852-4DE9-4CA6-84F9-97AE7DE8434F}" type="datetimeFigureOut">
              <a:rPr lang="ru-RU" smtClean="0"/>
              <a:pPr/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3FA9D-1E19-4EF7-8552-6CC6997594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3137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46852-4DE9-4CA6-84F9-97AE7DE8434F}" type="datetimeFigureOut">
              <a:rPr lang="ru-RU" smtClean="0"/>
              <a:pPr/>
              <a:t>21.10.2021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3FA9D-1E19-4EF7-8552-6CC6997594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71961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46852-4DE9-4CA6-84F9-97AE7DE8434F}" type="datetimeFigureOut">
              <a:rPr lang="ru-RU" smtClean="0"/>
              <a:pPr/>
              <a:t>21.10.2021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3FA9D-1E19-4EF7-8552-6CC6997594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9699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46852-4DE9-4CA6-84F9-97AE7DE8434F}" type="datetimeFigureOut">
              <a:rPr lang="ru-RU" smtClean="0"/>
              <a:pPr/>
              <a:t>21.10.2021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3FA9D-1E19-4EF7-8552-6CC6997594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80494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46852-4DE9-4CA6-84F9-97AE7DE8434F}" type="datetimeFigureOut">
              <a:rPr lang="ru-RU" smtClean="0"/>
              <a:pPr/>
              <a:t>21.10.2021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3FA9D-1E19-4EF7-8552-6CC6997594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0129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46852-4DE9-4CA6-84F9-97AE7DE8434F}" type="datetimeFigureOut">
              <a:rPr lang="ru-RU" smtClean="0"/>
              <a:pPr/>
              <a:t>21.10.2021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3FA9D-1E19-4EF7-8552-6CC6997594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15756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46852-4DE9-4CA6-84F9-97AE7DE8434F}" type="datetimeFigureOut">
              <a:rPr lang="ru-RU" smtClean="0"/>
              <a:pPr/>
              <a:t>21.10.2021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3FA9D-1E19-4EF7-8552-6CC6997594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3140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946852-4DE9-4CA6-84F9-97AE7DE8434F}" type="datetimeFigureOut">
              <a:rPr lang="ru-RU" smtClean="0"/>
              <a:pPr/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93FA9D-1E19-4EF7-8552-6CC6997594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0488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413" y="274637"/>
            <a:ext cx="10766987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15413" y="1600201"/>
            <a:ext cx="10766987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15413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>
              <a:defRPr/>
            </a:pPr>
            <a:fld id="{CBE867B1-6445-4213-9600-44A6D43D558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21.10.2021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347200" y="14084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71705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1219170" rtl="0" eaLnBrk="1" latinLnBrk="0" hangingPunct="1">
        <a:spcBef>
          <a:spcPct val="0"/>
        </a:spcBef>
        <a:buNone/>
        <a:defRPr sz="5867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9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6.xml"/><Relationship Id="rId1" Type="http://schemas.openxmlformats.org/officeDocument/2006/relationships/themeOverride" Target="../theme/themeOverride10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6.xml"/><Relationship Id="rId1" Type="http://schemas.openxmlformats.org/officeDocument/2006/relationships/themeOverride" Target="../theme/themeOverride1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6.xml"/><Relationship Id="rId1" Type="http://schemas.openxmlformats.org/officeDocument/2006/relationships/themeOverride" Target="../theme/themeOverride1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6.xml"/><Relationship Id="rId1" Type="http://schemas.openxmlformats.org/officeDocument/2006/relationships/themeOverride" Target="../theme/themeOverride1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1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1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hyperlink" Target="https://e.rukobr.ru/npd-doc?npmid=97&amp;npid=489548&amp;anchor=dfasokzkx9#dfasokzkx9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Relationship Id="rId6" Type="http://schemas.openxmlformats.org/officeDocument/2006/relationships/hyperlink" Target="https://e.rukobr.ru/npd-doc?npmid=97&amp;npid=489547&amp;anchor=dfasz720uu#dfasz720uu" TargetMode="External"/><Relationship Id="rId5" Type="http://schemas.openxmlformats.org/officeDocument/2006/relationships/hyperlink" Target="https://e.rukobr.ru/npd-doc?npmid=97&amp;npid=489548&amp;anchor=dfasqoxtco#dfasqoxtco" TargetMode="External"/><Relationship Id="rId4" Type="http://schemas.openxmlformats.org/officeDocument/2006/relationships/hyperlink" Target="https://e.rukobr.ru/npd-doc?npmid=97&amp;npid=489547&amp;anchor=dfasrgeoko#dfasrgeoko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Relationship Id="rId6" Type="http://schemas.openxmlformats.org/officeDocument/2006/relationships/hyperlink" Target="https://e.rukobr.ru/npd-doc?npmid=97&amp;npid=489548&amp;anchor=dfasr7u3v4#dfasr7u3v4" TargetMode="External"/><Relationship Id="rId5" Type="http://schemas.openxmlformats.org/officeDocument/2006/relationships/hyperlink" Target="https://e.rukobr.ru/npd-doc?npmid=97&amp;npid=489547&amp;anchor=dfas58m0p2#dfas58m0p2" TargetMode="External"/><Relationship Id="rId4" Type="http://schemas.openxmlformats.org/officeDocument/2006/relationships/hyperlink" Target="https://e.rukobr.ru/npd-doc?npmid=97&amp;npid=489548&amp;anchor=dfasdqez4z#dfasdqez4z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hyperlink" Target="https://e.rukobr.ru/npd-doc?npmid=97&amp;npid=489548&amp;anchor=dfassx13gb#dfassx13gb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Relationship Id="rId6" Type="http://schemas.openxmlformats.org/officeDocument/2006/relationships/hyperlink" Target="https://e.rukobr.ru/npd-doc?npmid=97&amp;npid=489547&amp;anchor=dfaszqlvzv#dfaszqlvzv" TargetMode="External"/><Relationship Id="rId5" Type="http://schemas.openxmlformats.org/officeDocument/2006/relationships/hyperlink" Target="https://e.rukobr.ru/npd-doc?npmid=97&amp;npid=489548&amp;anchor=dfas55s2zb#dfas55s2zb" TargetMode="External"/><Relationship Id="rId4" Type="http://schemas.openxmlformats.org/officeDocument/2006/relationships/hyperlink" Target="https://e.rukobr.ru/npd-doc?npmid=97&amp;npid=489547&amp;anchor=dfaseqz7bn#dfaseqz7bn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dop.edu.ru/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Relationship Id="rId5" Type="http://schemas.openxmlformats.org/officeDocument/2006/relationships/hyperlink" Target="https://&#1080;&#1085;&#1089;&#1090;&#1080;&#1090;&#1091;&#1090;&#1074;&#1086;&#1089;&#1087;&#1080;&#1090;&#1072;&#1085;&#1080;&#1103;.&#1088;&#1092;/" TargetMode="External"/><Relationship Id="rId4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3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6.xml"/><Relationship Id="rId1" Type="http://schemas.openxmlformats.org/officeDocument/2006/relationships/themeOverride" Target="../theme/themeOverride4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6.xml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6.xml"/><Relationship Id="rId1" Type="http://schemas.openxmlformats.org/officeDocument/2006/relationships/themeOverride" Target="../theme/themeOverride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6.xml"/><Relationship Id="rId1" Type="http://schemas.openxmlformats.org/officeDocument/2006/relationships/themeOverride" Target="../theme/themeOverride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8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86265" y="1052736"/>
            <a:ext cx="10391335" cy="2126561"/>
          </a:xfrm>
        </p:spPr>
        <p:txBody>
          <a:bodyPr>
            <a:normAutofit/>
          </a:bodyPr>
          <a:lstStyle/>
          <a:p>
            <a:r>
              <a:rPr lang="ru-RU" sz="5400" b="1" i="1" dirty="0" smtClean="0">
                <a:latin typeface="Arial Black" pitchFamily="34" charset="0"/>
              </a:rPr>
              <a:t>ФГОС НОО И ООО-</a:t>
            </a:r>
            <a:br>
              <a:rPr lang="ru-RU" sz="5400" b="1" i="1" dirty="0" smtClean="0">
                <a:latin typeface="Arial Black" pitchFamily="34" charset="0"/>
              </a:rPr>
            </a:br>
            <a:r>
              <a:rPr lang="ru-RU" sz="5400" b="1" i="1" dirty="0" smtClean="0">
                <a:latin typeface="Arial Black" pitchFamily="34" charset="0"/>
              </a:rPr>
              <a:t>НОВЫЕ ВЫЗОВЫ</a:t>
            </a:r>
            <a:endParaRPr lang="ru-RU" sz="5400" b="1" i="1" dirty="0"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15680" y="4437112"/>
            <a:ext cx="8160907" cy="1201688"/>
          </a:xfrm>
        </p:spPr>
        <p:txBody>
          <a:bodyPr>
            <a:normAutofit lnSpcReduction="10000"/>
          </a:bodyPr>
          <a:lstStyle/>
          <a:p>
            <a:r>
              <a:rPr lang="ru-RU" b="1" i="1" dirty="0" err="1" smtClean="0"/>
              <a:t>Г.Ф.Ахтямова</a:t>
            </a:r>
            <a:endParaRPr lang="ru-RU" b="1" i="1" dirty="0" smtClean="0"/>
          </a:p>
          <a:p>
            <a:r>
              <a:rPr lang="ru-RU" b="1" i="1" dirty="0" smtClean="0"/>
              <a:t>Заместитель начальника МКУ «Управление образования по учебно-методической работе»</a:t>
            </a:r>
            <a:endParaRPr lang="ru-RU" b="1" i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6491" y="36465"/>
            <a:ext cx="10046898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Вариативная часть учебного плана</a:t>
            </a:r>
            <a:b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(ФГОС НОО-п.32.1, ООО-п.33.1)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51709"/>
            <a:ext cx="10515600" cy="4867564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В целях обеспечения индивидуальных потребностей обучающихся часть учебного плана, формируемая участниками образовательных отношений из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перечня, предлагаемого Организацией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, включает учебные предметы, учебные курсы (в том числе внеурочной деятельности), учебные модули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по выбору родителей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(законных представителей) несовершеннолетних обучающихся, в том числе предусматривающие углубленное изучение учебных предметов, с целью удовлетворения различных интересов обучающихся, потребностей в физическом развитии и совершенствовании, а также учитывающие этнокультурные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интересы, </a:t>
            </a:r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</a:rPr>
              <a:t>особые </a:t>
            </a:r>
            <a:r>
              <a:rPr lang="ru-RU" u="sng" dirty="0">
                <a:solidFill>
                  <a:schemeClr val="tx2">
                    <a:lumMod val="75000"/>
                  </a:schemeClr>
                </a:solidFill>
              </a:rPr>
              <a:t>образовательные потребности обучающихся с ОВЗ.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7169" y="2"/>
            <a:ext cx="819322" cy="8072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/>
          <a:srcRect r="56434"/>
          <a:stretch/>
        </p:blipFill>
        <p:spPr>
          <a:xfrm>
            <a:off x="11353800" y="0"/>
            <a:ext cx="817772" cy="77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923056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6490" y="118744"/>
            <a:ext cx="9963509" cy="54096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chemeClr val="tx2">
                    <a:lumMod val="75000"/>
                  </a:schemeClr>
                </a:solidFill>
              </a:rPr>
              <a:t>Основная образовательная программа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ООО</a:t>
            </a:r>
            <a:endParaRPr lang="ru-RU" sz="3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255222"/>
            <a:ext cx="5157787" cy="474778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ФГОС ООО-2010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u="sng" dirty="0" smtClean="0">
                <a:solidFill>
                  <a:schemeClr val="tx2">
                    <a:lumMod val="75000"/>
                  </a:schemeClr>
                </a:solidFill>
              </a:rPr>
              <a:t>Целевой раздел (п.14):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пояснительная записка;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планируемые результаты освоения обучающимися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ООП ООО;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система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оценки достижения планируемых результатов освоения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ООП ООО.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269855"/>
            <a:ext cx="5183188" cy="460145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ФГОС ООО-2021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u="sng" dirty="0" smtClean="0">
                <a:solidFill>
                  <a:schemeClr val="tx2">
                    <a:lumMod val="75000"/>
                  </a:schemeClr>
                </a:solidFill>
              </a:rPr>
              <a:t>Целевой раздел (п.31):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пояснительная записка;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планируемые результаты освоения обучающимися программы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ООО;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система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оценки достижения планируемых результатов освоения программы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ООО.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7169" y="2"/>
            <a:ext cx="819322" cy="80721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/>
          <a:srcRect r="56434"/>
          <a:stretch/>
        </p:blipFill>
        <p:spPr>
          <a:xfrm>
            <a:off x="11353800" y="0"/>
            <a:ext cx="817772" cy="778450"/>
          </a:xfrm>
          <a:prstGeom prst="rect">
            <a:avLst/>
          </a:prstGeom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5996517" y="1138687"/>
            <a:ext cx="1058" cy="5331124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4252424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9585" y="198077"/>
            <a:ext cx="8961120" cy="54096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chemeClr val="tx2">
                    <a:lumMod val="75000"/>
                  </a:schemeClr>
                </a:solidFill>
              </a:rPr>
              <a:t>Основная образовательная программа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ООО</a:t>
            </a:r>
            <a:endParaRPr lang="ru-RU" sz="3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255222"/>
            <a:ext cx="5157787" cy="474778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ФГОС ООО-2010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1730000"/>
            <a:ext cx="5157787" cy="4459663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b="1" u="sng" dirty="0" smtClean="0">
                <a:solidFill>
                  <a:schemeClr val="tx2">
                    <a:lumMod val="75000"/>
                  </a:schemeClr>
                </a:solidFill>
              </a:rPr>
              <a:t>Содержательный раздел</a:t>
            </a:r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</a:rPr>
              <a:t> (п.14):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программа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развития универсальных учебных действий (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программа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формирования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</a:rPr>
              <a:t>общеучебных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 умений и навыков) при получении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ООО, включающая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формирование компетенций обучающихся в области использования информационно-коммуникационных технологий, учебно-исследовательской и проектной деятельности;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программы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отдельных учебных предметов, курсов, в том числе интегрированных;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рабочая программа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воспитания;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программа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коррекционной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работы.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269855"/>
            <a:ext cx="5183188" cy="460145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ФГОС ООО-2021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1730000"/>
            <a:ext cx="5183188" cy="445966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u="sng" dirty="0" smtClean="0">
                <a:solidFill>
                  <a:schemeClr val="tx2">
                    <a:lumMod val="75000"/>
                  </a:schemeClr>
                </a:solidFill>
              </a:rPr>
              <a:t>Содержательный раздел </a:t>
            </a:r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</a:rPr>
              <a:t>(п.32):</a:t>
            </a: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рабочие программы учебных предметов, учебных курсов (в том числе внеурочной деятельности), учебных модулей;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программа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формирования универсальных учебных действий у обучающихся;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рабочая программа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воспитания;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программа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коррекционной работы </a:t>
            </a:r>
            <a:r>
              <a:rPr lang="ru-RU" dirty="0">
                <a:solidFill>
                  <a:srgbClr val="C00000"/>
                </a:solidFill>
              </a:rPr>
              <a:t>(</a:t>
            </a:r>
            <a:r>
              <a:rPr lang="ru-RU" sz="2900" i="1" dirty="0">
                <a:solidFill>
                  <a:srgbClr val="C00000"/>
                </a:solidFill>
              </a:rPr>
              <a:t>разрабатывается при наличии в Организации обучающихся с ОВЗ</a:t>
            </a:r>
            <a:r>
              <a:rPr lang="ru-RU" dirty="0">
                <a:solidFill>
                  <a:srgbClr val="C00000"/>
                </a:solidFill>
              </a:rPr>
              <a:t>).</a:t>
            </a:r>
          </a:p>
          <a:p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7169" y="2"/>
            <a:ext cx="819322" cy="80721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/>
          <a:srcRect r="56434"/>
          <a:stretch/>
        </p:blipFill>
        <p:spPr>
          <a:xfrm>
            <a:off x="11353800" y="0"/>
            <a:ext cx="817772" cy="778450"/>
          </a:xfrm>
          <a:prstGeom prst="rect">
            <a:avLst/>
          </a:prstGeom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5997575" y="1187041"/>
            <a:ext cx="75966" cy="5233010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8308166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42172" y="118744"/>
            <a:ext cx="9432759" cy="54096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chemeClr val="tx2">
                    <a:lumMod val="75000"/>
                  </a:schemeClr>
                </a:solidFill>
              </a:rPr>
              <a:t>Основная образовательная программа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ООО</a:t>
            </a:r>
            <a:endParaRPr lang="ru-RU" sz="3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255222"/>
            <a:ext cx="5157787" cy="474778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ФГОС ООО-2010</a:t>
            </a:r>
            <a:endParaRPr lang="ru-RU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1730000"/>
            <a:ext cx="4588859" cy="48729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u="sng" dirty="0" smtClean="0">
                <a:solidFill>
                  <a:schemeClr val="tx2">
                    <a:lumMod val="75000"/>
                  </a:schemeClr>
                </a:solidFill>
              </a:rPr>
              <a:t>Организационный раздел (п.14):</a:t>
            </a:r>
          </a:p>
          <a:p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учебный план 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</a:rPr>
              <a:t>ООО, </a:t>
            </a:r>
          </a:p>
          <a:p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</a:rPr>
              <a:t>календарный 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учебный график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</a:rPr>
              <a:t>,</a:t>
            </a:r>
          </a:p>
          <a:p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</a:rPr>
              <a:t>план 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внеурочной деятельности и календарный план воспитательной работы;</a:t>
            </a:r>
          </a:p>
          <a:p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</a:rPr>
              <a:t>система 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условий реализации 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</a:rPr>
              <a:t>ООП ООО в 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соответствии с требованиями Стандарта; оценочные и методичес</a:t>
            </a:r>
            <a:r>
              <a:rPr lang="ru-RU" sz="1800" b="1" dirty="0">
                <a:solidFill>
                  <a:schemeClr val="tx2">
                    <a:lumMod val="75000"/>
                  </a:schemeClr>
                </a:solidFill>
              </a:rPr>
              <a:t>к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ие материалы, а также иные компоненты (по усмотрению организации, осуществляющей образовательную деятельность).</a:t>
            </a:r>
          </a:p>
          <a:p>
            <a:endParaRPr lang="ru-RU" sz="1800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ru-RU" sz="18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269855"/>
            <a:ext cx="5183188" cy="460145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ФГОС ООО-2021</a:t>
            </a:r>
            <a:endParaRPr lang="ru-RU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1730000"/>
            <a:ext cx="5183188" cy="487293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b="1" u="sng" dirty="0" smtClean="0">
                <a:solidFill>
                  <a:schemeClr val="tx2">
                    <a:lumMod val="75000"/>
                  </a:schemeClr>
                </a:solidFill>
              </a:rPr>
              <a:t>Организационный раздел (п.33):</a:t>
            </a:r>
          </a:p>
          <a:p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учебный план;</a:t>
            </a:r>
          </a:p>
          <a:p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календарный учебный график;</a:t>
            </a:r>
          </a:p>
          <a:p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</a:rPr>
              <a:t>план 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внеурочной деятельности;</a:t>
            </a:r>
          </a:p>
          <a:p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</a:rPr>
              <a:t>календарный 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план воспитательной работы, содержащий перечень событий и мероприятий воспитательной направленности, </a:t>
            </a:r>
            <a:r>
              <a:rPr lang="ru-RU" sz="1800" dirty="0">
                <a:solidFill>
                  <a:srgbClr val="C00000"/>
                </a:solidFill>
              </a:rPr>
              <a:t>которые организуются и проводятся Организацией или в которых Организация принимает участие в учебном году или периоде обучения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;</a:t>
            </a:r>
          </a:p>
          <a:p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</a:rPr>
              <a:t>характеристика 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условий реализации программы основного общего образования, в том числе адаптированной, в соответствии с требованиями ФГОС.</a:t>
            </a:r>
          </a:p>
          <a:p>
            <a:endParaRPr lang="ru-RU" sz="18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7169" y="2"/>
            <a:ext cx="819322" cy="80721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/>
          <a:srcRect r="56434"/>
          <a:stretch/>
        </p:blipFill>
        <p:spPr>
          <a:xfrm>
            <a:off x="11353800" y="0"/>
            <a:ext cx="817772" cy="778450"/>
          </a:xfrm>
          <a:prstGeom prst="rect">
            <a:avLst/>
          </a:prstGeom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5910947" y="1255222"/>
            <a:ext cx="0" cy="5333076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9288561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8543" y="141317"/>
            <a:ext cx="9365382" cy="37407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chemeClr val="tx2">
                    <a:lumMod val="75000"/>
                  </a:schemeClr>
                </a:solidFill>
              </a:rPr>
              <a:t>Основная образовательная программа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ООО</a:t>
            </a:r>
            <a:endParaRPr lang="ru-RU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319979"/>
            <a:ext cx="5157787" cy="690706"/>
          </a:xfrm>
        </p:spPr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endParaRPr lang="ru-RU" sz="6000" dirty="0" smtClean="0"/>
          </a:p>
          <a:p>
            <a:endParaRPr lang="ru-RU" sz="6000" dirty="0"/>
          </a:p>
          <a:p>
            <a:pPr algn="ctr"/>
            <a:r>
              <a:rPr lang="ru-RU" sz="11200" dirty="0">
                <a:solidFill>
                  <a:schemeClr val="tx2">
                    <a:lumMod val="75000"/>
                  </a:schemeClr>
                </a:solidFill>
              </a:rPr>
              <a:t>ФГОС </a:t>
            </a:r>
            <a:r>
              <a:rPr lang="ru-RU" sz="11200" dirty="0" smtClean="0">
                <a:solidFill>
                  <a:schemeClr val="tx2">
                    <a:lumMod val="75000"/>
                  </a:schemeClr>
                </a:solidFill>
              </a:rPr>
              <a:t>ООО-2010 </a:t>
            </a:r>
            <a:endParaRPr lang="ru-RU" sz="11200" dirty="0">
              <a:solidFill>
                <a:schemeClr val="tx2">
                  <a:lumMod val="75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010685"/>
            <a:ext cx="5157787" cy="4399740"/>
          </a:xfrm>
        </p:spPr>
        <p:txBody>
          <a:bodyPr>
            <a:normAutofit fontScale="92500"/>
          </a:bodyPr>
          <a:lstStyle/>
          <a:p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>не может составлять менее </a:t>
            </a:r>
            <a:r>
              <a:rPr lang="ru-RU" sz="2800" dirty="0" smtClean="0">
                <a:solidFill>
                  <a:srgbClr val="C00000"/>
                </a:solidFill>
              </a:rPr>
              <a:t>5267 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>часов и более </a:t>
            </a:r>
            <a:r>
              <a:rPr lang="ru-RU" sz="2800" dirty="0" smtClean="0">
                <a:solidFill>
                  <a:srgbClr val="C00000"/>
                </a:solidFill>
              </a:rPr>
              <a:t>6020 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>часов (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п.18.3.1)</a:t>
            </a:r>
          </a:p>
          <a:p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>Обязательная часть 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ООП ООО составляет </a:t>
            </a:r>
            <a:r>
              <a:rPr lang="ru-RU" sz="2800" dirty="0" smtClean="0">
                <a:solidFill>
                  <a:srgbClr val="C00000"/>
                </a:solidFill>
              </a:rPr>
              <a:t>70</a:t>
            </a:r>
            <a:r>
              <a:rPr lang="ru-RU" sz="2800" dirty="0">
                <a:solidFill>
                  <a:srgbClr val="C00000"/>
                </a:solidFill>
              </a:rPr>
              <a:t>%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>, а часть, формируемая участниками образовательных отношений, - </a:t>
            </a:r>
            <a:r>
              <a:rPr lang="ru-RU" sz="2800" dirty="0" smtClean="0">
                <a:solidFill>
                  <a:srgbClr val="C00000"/>
                </a:solidFill>
              </a:rPr>
              <a:t>30</a:t>
            </a:r>
            <a:r>
              <a:rPr lang="ru-RU" sz="2800" dirty="0">
                <a:solidFill>
                  <a:srgbClr val="C00000"/>
                </a:solidFill>
              </a:rPr>
              <a:t>%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> от общего объема </a:t>
            </a:r>
            <a:r>
              <a:rPr lang="ru-RU" sz="2800" u="sng" dirty="0" smtClean="0">
                <a:solidFill>
                  <a:schemeClr val="tx2">
                    <a:lumMod val="75000"/>
                  </a:schemeClr>
                </a:solidFill>
              </a:rPr>
              <a:t>ООП ООО 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(п.15)</a:t>
            </a:r>
            <a:endParaRPr lang="ru-RU" sz="2800" dirty="0">
              <a:solidFill>
                <a:schemeClr val="tx2">
                  <a:lumMod val="75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61234" y="1446415"/>
            <a:ext cx="5183188" cy="564269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ФГОС ООО 2021</a:t>
            </a:r>
            <a:endParaRPr lang="ru-RU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010684"/>
            <a:ext cx="5589872" cy="4919505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chemeClr val="tx2">
                    <a:lumMod val="75000"/>
                  </a:schemeClr>
                </a:solidFill>
              </a:rPr>
              <a:t>не может составлять менее </a:t>
            </a:r>
            <a:r>
              <a:rPr lang="ru-RU" sz="2400" b="1" dirty="0" smtClean="0">
                <a:solidFill>
                  <a:srgbClr val="C00000"/>
                </a:solidFill>
              </a:rPr>
              <a:t>5058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</a:rPr>
              <a:t>академических часов и более </a:t>
            </a:r>
            <a:r>
              <a:rPr lang="ru-RU" sz="2400" b="1" dirty="0" smtClean="0">
                <a:solidFill>
                  <a:srgbClr val="C00000"/>
                </a:solidFill>
              </a:rPr>
              <a:t>5549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</a:rPr>
              <a:t>академических часов (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п.33.1)</a:t>
            </a:r>
          </a:p>
          <a:p>
            <a:r>
              <a:rPr lang="ru-RU" sz="2400" dirty="0">
                <a:solidFill>
                  <a:schemeClr val="tx2">
                    <a:lumMod val="75000"/>
                  </a:schemeClr>
                </a:solidFill>
              </a:rPr>
              <a:t>Объем обязательной части программы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ООО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</a:rPr>
              <a:t>составляет </a:t>
            </a:r>
            <a:r>
              <a:rPr lang="ru-RU" sz="2400" dirty="0" smtClean="0">
                <a:solidFill>
                  <a:srgbClr val="C00000"/>
                </a:solidFill>
              </a:rPr>
              <a:t>70</a:t>
            </a:r>
            <a:r>
              <a:rPr lang="ru-RU" sz="2400" dirty="0">
                <a:solidFill>
                  <a:srgbClr val="C00000"/>
                </a:solidFill>
              </a:rPr>
              <a:t>%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</a:rPr>
              <a:t>, а объем части, формируемой участниками образовательных отношений </a:t>
            </a:r>
            <a:r>
              <a:rPr lang="ru-RU" sz="2400" b="1" u="sng" dirty="0">
                <a:solidFill>
                  <a:schemeClr val="tx2">
                    <a:lumMod val="75000"/>
                  </a:schemeClr>
                </a:solidFill>
              </a:rPr>
              <a:t>из перечня, предлагаемого Организацией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</a:rPr>
              <a:t>, - </a:t>
            </a:r>
            <a:r>
              <a:rPr lang="ru-RU" sz="2400" dirty="0" smtClean="0">
                <a:solidFill>
                  <a:srgbClr val="C00000"/>
                </a:solidFill>
              </a:rPr>
              <a:t>30</a:t>
            </a:r>
            <a:r>
              <a:rPr lang="ru-RU" sz="2400" dirty="0">
                <a:solidFill>
                  <a:srgbClr val="C00000"/>
                </a:solidFill>
              </a:rPr>
              <a:t>%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</a:rPr>
              <a:t> от </a:t>
            </a:r>
            <a:r>
              <a:rPr lang="ru-RU" sz="2400" u="sng" dirty="0">
                <a:solidFill>
                  <a:schemeClr val="tx2">
                    <a:lumMod val="75000"/>
                  </a:schemeClr>
                </a:solidFill>
              </a:rPr>
              <a:t>общего объема программы </a:t>
            </a:r>
            <a:r>
              <a:rPr lang="ru-RU" sz="2400" u="sng" dirty="0" smtClean="0">
                <a:solidFill>
                  <a:schemeClr val="tx2">
                    <a:lumMod val="75000"/>
                  </a:schemeClr>
                </a:solidFill>
              </a:rPr>
              <a:t>ООО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(п.26)</a:t>
            </a:r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2000" b="1" dirty="0" smtClean="0">
                <a:solidFill>
                  <a:srgbClr val="C00000"/>
                </a:solidFill>
              </a:rPr>
              <a:t>ОВЗ –увеличение срока на 1 год и не менее 6018 часов.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7169" y="2"/>
            <a:ext cx="819322" cy="80721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/>
          <a:srcRect r="56434"/>
          <a:stretch/>
        </p:blipFill>
        <p:spPr>
          <a:xfrm>
            <a:off x="11353800" y="0"/>
            <a:ext cx="817772" cy="778450"/>
          </a:xfrm>
          <a:prstGeom prst="rect">
            <a:avLst/>
          </a:prstGeom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5997575" y="1319978"/>
            <a:ext cx="38502" cy="5417707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4222999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99506"/>
            <a:ext cx="10515600" cy="113884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solidFill>
                  <a:schemeClr val="tx2">
                    <a:lumMod val="75000"/>
                  </a:schemeClr>
                </a:solidFill>
              </a:rPr>
              <a:t>ФГОС </a:t>
            </a: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ООО-2021 (п.33.1)</a:t>
            </a:r>
            <a:r>
              <a:rPr lang="ru-RU" sz="3600" b="1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36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105287937"/>
              </p:ext>
            </p:extLst>
          </p:nvPr>
        </p:nvGraphicFramePr>
        <p:xfrm>
          <a:off x="758952" y="731779"/>
          <a:ext cx="11412620" cy="61869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89320">
                  <a:extLst>
                    <a:ext uri="{9D8B030D-6E8A-4147-A177-3AD203B41FA5}">
                      <a16:colId xmlns:a16="http://schemas.microsoft.com/office/drawing/2014/main" xmlns="" val="3946736327"/>
                    </a:ext>
                  </a:extLst>
                </a:gridCol>
                <a:gridCol w="5423300">
                  <a:extLst>
                    <a:ext uri="{9D8B030D-6E8A-4147-A177-3AD203B41FA5}">
                      <a16:colId xmlns:a16="http://schemas.microsoft.com/office/drawing/2014/main" xmlns="" val="2883337812"/>
                    </a:ext>
                  </a:extLst>
                </a:gridCol>
              </a:tblGrid>
              <a:tr h="376551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+mj-lt"/>
                        </a:rPr>
                        <a:t>Предметные области</a:t>
                      </a:r>
                      <a:endParaRPr lang="ru-RU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+mj-lt"/>
                        </a:rPr>
                        <a:t>Учебные предметы</a:t>
                      </a:r>
                      <a:endParaRPr lang="ru-RU" sz="20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81031442"/>
                  </a:ext>
                </a:extLst>
              </a:tr>
              <a:tr h="3710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 язык и литература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 язык</a:t>
                      </a:r>
                      <a:r>
                        <a:rPr lang="ru-RU" sz="1600" dirty="0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Литература</a:t>
                      </a:r>
                      <a:endParaRPr lang="ru-RU" sz="16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4292349177"/>
                  </a:ext>
                </a:extLst>
              </a:tr>
              <a:tr h="8669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Родной язык и родная литература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Родной язык 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 (или) государственный язык</a:t>
                      </a: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республики Российской Федерации</a:t>
                      </a:r>
                      <a:r>
                        <a:rPr lang="ru-RU" sz="1600" dirty="0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Родная </a:t>
                      </a:r>
                      <a:r>
                        <a:rPr lang="ru-RU" sz="16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литература</a:t>
                      </a: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1991995162"/>
                  </a:ext>
                </a:extLst>
              </a:tr>
              <a:tr h="5570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Иностранные языки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Иностранный язык</a:t>
                      </a:r>
                      <a:r>
                        <a:rPr lang="ru-RU" sz="1600" dirty="0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Второй </a:t>
                      </a:r>
                      <a:r>
                        <a:rPr lang="ru-RU" sz="16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иностранный </a:t>
                      </a:r>
                      <a:r>
                        <a:rPr lang="ru-RU" sz="1600" dirty="0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язык </a:t>
                      </a:r>
                      <a:r>
                        <a:rPr lang="ru-RU" sz="1200" i="1" dirty="0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200" i="1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 заявлению</a:t>
                      </a:r>
                      <a:r>
                        <a:rPr lang="ru-RU" sz="1200" i="1" baseline="0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и возможности ОО)</a:t>
                      </a:r>
                      <a:endParaRPr lang="ru-RU" sz="1600" i="1" dirty="0">
                        <a:solidFill>
                          <a:srgbClr val="FF0000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710188113"/>
                  </a:ext>
                </a:extLst>
              </a:tr>
              <a:tr h="8049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 и информатика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 </a:t>
                      </a:r>
                      <a:r>
                        <a:rPr lang="ru-RU" sz="1600" i="1" dirty="0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200" i="1" dirty="0" err="1" smtClean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уч.курсы</a:t>
                      </a:r>
                      <a:r>
                        <a:rPr lang="ru-RU" sz="1200" i="1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«Алгебра», «Геометрия», «Вероятность и статистика»),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Информатика</a:t>
                      </a:r>
                      <a:endParaRPr lang="ru-RU" sz="16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1832638933"/>
                  </a:ext>
                </a:extLst>
              </a:tr>
              <a:tr h="6499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Общественно-научные предметы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История </a:t>
                      </a:r>
                      <a:r>
                        <a:rPr lang="ru-RU" sz="1200" i="1" dirty="0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100" i="1" dirty="0" err="1" smtClean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уч.курсы</a:t>
                      </a:r>
                      <a:r>
                        <a:rPr lang="ru-RU" sz="1100" i="1" baseline="0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«История России» и «Всеобщая история»)</a:t>
                      </a:r>
                      <a:r>
                        <a:rPr lang="ru-RU" sz="1800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600" dirty="0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Обществознание, География</a:t>
                      </a:r>
                      <a:endParaRPr lang="ru-RU" sz="16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1823685920"/>
                  </a:ext>
                </a:extLst>
              </a:tr>
              <a:tr h="3710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Естественнонаучные предметы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Физика</a:t>
                      </a:r>
                      <a:r>
                        <a:rPr lang="ru-RU" sz="1600" dirty="0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Химия, Биология</a:t>
                      </a:r>
                      <a:endParaRPr lang="ru-RU" sz="16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2519101288"/>
                  </a:ext>
                </a:extLst>
              </a:tr>
              <a:tr h="5479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Основы духовно-нравственной культуры народов России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91891968"/>
                  </a:ext>
                </a:extLst>
              </a:tr>
              <a:tr h="3710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Искусство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Изобразительное искусство</a:t>
                      </a:r>
                      <a:r>
                        <a:rPr lang="ru-RU" sz="1600" dirty="0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Музыка</a:t>
                      </a:r>
                      <a:endParaRPr lang="ru-RU" sz="16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1575882480"/>
                  </a:ext>
                </a:extLst>
              </a:tr>
              <a:tr h="3710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Технология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Технология</a:t>
                      </a: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4292935365"/>
                  </a:ext>
                </a:extLst>
              </a:tr>
              <a:tr h="6190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Физическая культура и основы безопасности жизнедеятельности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Физическая культура</a:t>
                      </a:r>
                      <a:r>
                        <a:rPr lang="ru-RU" sz="1600" dirty="0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Основы </a:t>
                      </a:r>
                      <a:r>
                        <a:rPr lang="ru-RU" sz="16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безопасности жизнедеятельности</a:t>
                      </a: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3857029454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7169" y="2"/>
            <a:ext cx="819322" cy="8072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/>
          <a:srcRect r="56434"/>
          <a:stretch/>
        </p:blipFill>
        <p:spPr>
          <a:xfrm>
            <a:off x="11353800" y="0"/>
            <a:ext cx="817772" cy="77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417039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413" y="238953"/>
            <a:ext cx="10515600" cy="565719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ФГОС ООО-2021 (п.33.1)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8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7169" y="2"/>
            <a:ext cx="651279" cy="64165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/>
          <a:srcRect r="56434"/>
          <a:stretch/>
        </p:blipFill>
        <p:spPr>
          <a:xfrm>
            <a:off x="11426952" y="0"/>
            <a:ext cx="744620" cy="804672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2808" y="1429251"/>
            <a:ext cx="10766987" cy="4525963"/>
          </a:xfrm>
        </p:spPr>
        <p:txBody>
          <a:bodyPr/>
          <a:lstStyle/>
          <a:p>
            <a:pPr marL="0" indent="0">
              <a:buNone/>
            </a:pP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При реализации АОП на уровне ООО в учебном плане могут внесены следующие изменения:</a:t>
            </a:r>
          </a:p>
          <a:p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для глухих и слабослышащих </a:t>
            </a: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</a:rPr>
              <a:t>исключить «Музыка», добавить «Развитие речи»</a:t>
            </a:r>
          </a:p>
          <a:p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</a:rPr>
              <a:t>продлить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 сроки изучения второго иностранного языка</a:t>
            </a:r>
          </a:p>
          <a:p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</a:rPr>
              <a:t>заменить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 предмет </a:t>
            </a: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</a:rPr>
              <a:t>«Физическая культура»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 на </a:t>
            </a: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</a:rPr>
              <a:t>«Адаптивная физическая культура»</a:t>
            </a:r>
          </a:p>
          <a:p>
            <a:endParaRPr lang="ru-RU" sz="2400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061171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8543" y="141317"/>
            <a:ext cx="9365382" cy="1600856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ФГОС  в сравнении </a:t>
            </a:r>
            <a:endParaRPr lang="ru-RU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7169" y="2"/>
            <a:ext cx="819322" cy="80721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/>
          <a:srcRect r="56434"/>
          <a:stretch/>
        </p:blipFill>
        <p:spPr>
          <a:xfrm>
            <a:off x="11353800" y="0"/>
            <a:ext cx="817772" cy="778450"/>
          </a:xfrm>
          <a:prstGeom prst="rect">
            <a:avLst/>
          </a:prstGeom>
        </p:spPr>
      </p:pic>
      <p:graphicFrame>
        <p:nvGraphicFramePr>
          <p:cNvPr id="22" name="Объект 21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xmlns="" val="2205962964"/>
              </p:ext>
            </p:extLst>
          </p:nvPr>
        </p:nvGraphicFramePr>
        <p:xfrm>
          <a:off x="1577975" y="1742173"/>
          <a:ext cx="9144000" cy="47450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xmlns="" val="2556215567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xmlns="" val="4224654047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xmlns="" val="1648925470"/>
                    </a:ext>
                  </a:extLst>
                </a:gridCol>
              </a:tblGrid>
              <a:tr h="78752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Как</a:t>
                      </a:r>
                      <a:r>
                        <a:rPr lang="ru-RU" baseline="0" dirty="0" smtClean="0"/>
                        <a:t> было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Как стало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371763"/>
                  </a:ext>
                </a:extLst>
              </a:tr>
              <a:tr h="1978763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ФГОС НОО</a:t>
                      </a:r>
                      <a:endParaRPr lang="ru-RU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min -</a:t>
                      </a:r>
                      <a:r>
                        <a:rPr lang="en-US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 2904</a:t>
                      </a:r>
                    </a:p>
                    <a:p>
                      <a:pPr algn="ctr"/>
                      <a:r>
                        <a:rPr lang="en-US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max – 3345</a:t>
                      </a:r>
                      <a:endParaRPr lang="ru-RU" baseline="0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  <a:p>
                      <a:pPr algn="l"/>
                      <a:r>
                        <a:rPr lang="ru-RU" sz="20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Внеурочная деятельность -1350</a:t>
                      </a:r>
                      <a:endParaRPr lang="en-US" sz="2000" baseline="0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min -</a:t>
                      </a:r>
                      <a:r>
                        <a:rPr lang="en-US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 </a:t>
                      </a:r>
                      <a:r>
                        <a:rPr lang="en-US" baseline="0" dirty="0" smtClean="0">
                          <a:solidFill>
                            <a:srgbClr val="C00000"/>
                          </a:solidFill>
                        </a:rPr>
                        <a:t>2954</a:t>
                      </a:r>
                    </a:p>
                    <a:p>
                      <a:pPr algn="ctr"/>
                      <a:r>
                        <a:rPr lang="en-US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max – </a:t>
                      </a:r>
                      <a:r>
                        <a:rPr lang="en-US" baseline="0" dirty="0" smtClean="0">
                          <a:solidFill>
                            <a:srgbClr val="C00000"/>
                          </a:solidFill>
                        </a:rPr>
                        <a:t>3190</a:t>
                      </a:r>
                      <a:endParaRPr lang="ru-RU" baseline="0" dirty="0" smtClean="0">
                        <a:solidFill>
                          <a:srgbClr val="C00000"/>
                        </a:solidFill>
                      </a:endParaRPr>
                    </a:p>
                    <a:p>
                      <a:pPr marL="0" marR="0" lvl="0" indent="0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Внеурочная деятельность - </a:t>
                      </a:r>
                      <a:r>
                        <a:rPr lang="ru-RU" sz="2000" baseline="0" dirty="0" smtClean="0">
                          <a:solidFill>
                            <a:srgbClr val="C00000"/>
                          </a:solidFill>
                        </a:rPr>
                        <a:t>1320</a:t>
                      </a:r>
                      <a:endParaRPr lang="en-US" sz="2000" baseline="0" dirty="0" smtClean="0">
                        <a:solidFill>
                          <a:srgbClr val="C00000"/>
                        </a:solidFill>
                      </a:endParaRPr>
                    </a:p>
                    <a:p>
                      <a:pPr algn="ctr"/>
                      <a:endParaRPr lang="ru-RU" baseline="0" dirty="0" smtClean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9134894"/>
                  </a:ext>
                </a:extLst>
              </a:tr>
              <a:tr h="1978763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ФГОС ООО</a:t>
                      </a:r>
                      <a:endParaRPr lang="ru-RU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min -</a:t>
                      </a:r>
                      <a:r>
                        <a:rPr lang="en-US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 5267</a:t>
                      </a:r>
                    </a:p>
                    <a:p>
                      <a:pPr algn="ctr"/>
                      <a:r>
                        <a:rPr lang="en-US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max – 6020</a:t>
                      </a:r>
                      <a:endParaRPr lang="ru-RU" baseline="0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  <a:p>
                      <a:pPr marL="0" marR="0" lvl="0" indent="0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Внеурочная деятельность - 1750</a:t>
                      </a:r>
                      <a:endParaRPr lang="en-US" sz="2000" baseline="0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  <a:p>
                      <a:pPr algn="ctr"/>
                      <a:endParaRPr lang="ru-RU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min -</a:t>
                      </a:r>
                      <a:r>
                        <a:rPr lang="en-US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 </a:t>
                      </a:r>
                      <a:r>
                        <a:rPr lang="en-US" baseline="0" dirty="0" smtClean="0">
                          <a:solidFill>
                            <a:srgbClr val="C00000"/>
                          </a:solidFill>
                        </a:rPr>
                        <a:t>5058</a:t>
                      </a:r>
                    </a:p>
                    <a:p>
                      <a:pPr algn="ctr"/>
                      <a:r>
                        <a:rPr lang="en-US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max – </a:t>
                      </a:r>
                      <a:r>
                        <a:rPr lang="en-US" baseline="0" dirty="0" smtClean="0">
                          <a:solidFill>
                            <a:srgbClr val="C00000"/>
                          </a:solidFill>
                        </a:rPr>
                        <a:t>5549</a:t>
                      </a:r>
                      <a:endParaRPr lang="ru-RU" baseline="0" dirty="0" smtClean="0">
                        <a:solidFill>
                          <a:srgbClr val="C00000"/>
                        </a:solidFill>
                      </a:endParaRPr>
                    </a:p>
                    <a:p>
                      <a:pPr marL="0" marR="0" lvl="0" indent="0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Внеурочная деятельность - 1750</a:t>
                      </a:r>
                      <a:endParaRPr lang="en-US" sz="2000" baseline="0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  <a:p>
                      <a:pPr algn="ctr"/>
                      <a:endParaRPr lang="ru-RU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082832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878973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8543" y="141317"/>
            <a:ext cx="9365382" cy="665903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ФГОС  в сравнении </a:t>
            </a:r>
            <a:endParaRPr lang="ru-RU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7169" y="2"/>
            <a:ext cx="819322" cy="80721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/>
          <a:srcRect r="56434"/>
          <a:stretch/>
        </p:blipFill>
        <p:spPr>
          <a:xfrm>
            <a:off x="11353800" y="0"/>
            <a:ext cx="817772" cy="778450"/>
          </a:xfrm>
          <a:prstGeom prst="rect">
            <a:avLst/>
          </a:prstGeom>
        </p:spPr>
      </p:pic>
      <p:graphicFrame>
        <p:nvGraphicFramePr>
          <p:cNvPr id="22" name="Объект 21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xmlns="" val="898439368"/>
              </p:ext>
            </p:extLst>
          </p:nvPr>
        </p:nvGraphicFramePr>
        <p:xfrm>
          <a:off x="864295" y="778450"/>
          <a:ext cx="11173217" cy="60795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9728">
                  <a:extLst>
                    <a:ext uri="{9D8B030D-6E8A-4147-A177-3AD203B41FA5}">
                      <a16:colId xmlns:a16="http://schemas.microsoft.com/office/drawing/2014/main" xmlns="" val="2556215567"/>
                    </a:ext>
                  </a:extLst>
                </a:gridCol>
                <a:gridCol w="3079148">
                  <a:extLst>
                    <a:ext uri="{9D8B030D-6E8A-4147-A177-3AD203B41FA5}">
                      <a16:colId xmlns:a16="http://schemas.microsoft.com/office/drawing/2014/main" xmlns="" val="4224654047"/>
                    </a:ext>
                  </a:extLst>
                </a:gridCol>
                <a:gridCol w="4964341">
                  <a:extLst>
                    <a:ext uri="{9D8B030D-6E8A-4147-A177-3AD203B41FA5}">
                      <a16:colId xmlns:a16="http://schemas.microsoft.com/office/drawing/2014/main" xmlns="" val="1648925470"/>
                    </a:ext>
                  </a:extLst>
                </a:gridCol>
              </a:tblGrid>
              <a:tr h="76627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Как</a:t>
                      </a:r>
                      <a:r>
                        <a:rPr lang="ru-RU" baseline="0" dirty="0" smtClean="0"/>
                        <a:t> было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Как стало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371763"/>
                  </a:ext>
                </a:extLst>
              </a:tr>
              <a:tr h="3107764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Использование электронных средств обучения, дистанционных технологий</a:t>
                      </a:r>
                      <a:endParaRPr lang="ru-RU" sz="18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Настолько подробных норм не было</a:t>
                      </a:r>
                      <a:endParaRPr lang="ru-RU" sz="1800" dirty="0" smtClean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  <a:p>
                      <a:pPr algn="ctr"/>
                      <a:endParaRPr lang="en-US" sz="1800" baseline="0" dirty="0" smtClean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Зафиксировали право школы применять различные образовательные технологии. Если школьники учатся с использованием дистанционных технологий, их нужно обеспечить индивидуальным авторизованным доступом ко всем ресурсам. Причем </a:t>
                      </a:r>
                      <a:r>
                        <a:rPr lang="ru-RU" sz="1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доступ должен быть как на территории школы, так и за ее пределами</a:t>
                      </a:r>
                      <a:r>
                        <a:rPr lang="ru-RU" sz="1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ru-RU" sz="1800" b="1" u="sng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/>
                        </a:rPr>
                        <a:t>п. 34.4</a:t>
                      </a:r>
                      <a:r>
                        <a:rPr lang="ru-RU" sz="1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ФГОС НОО, </a:t>
                      </a:r>
                      <a:r>
                        <a:rPr lang="ru-RU" sz="1800" b="1" u="sng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/>
                        </a:rPr>
                        <a:t>п. 35.4</a:t>
                      </a:r>
                      <a:r>
                        <a:rPr lang="ru-RU" sz="1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ФГОС ООО)</a:t>
                      </a:r>
                      <a:endParaRPr lang="ru-RU" sz="1800" baseline="0" dirty="0" smtClean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9134894"/>
                  </a:ext>
                </a:extLst>
              </a:tr>
              <a:tr h="2205510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Информационно-образовательная среда</a:t>
                      </a:r>
                      <a:endParaRPr lang="ru-RU" sz="18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Для учеников в школьной библиотеке надо было организовать доступ к информационным </a:t>
                      </a:r>
                      <a:r>
                        <a:rPr lang="ru-RU" sz="1800" kern="120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интернет-ресурсам</a:t>
                      </a:r>
                      <a:r>
                        <a:rPr lang="ru-RU" sz="1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коллекциям </a:t>
                      </a:r>
                      <a:r>
                        <a:rPr lang="ru-RU" sz="1800" kern="120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медиаресурсов</a:t>
                      </a:r>
                      <a:endParaRPr lang="ru-RU" sz="18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Зафиксировали, что доступ к информационно-образовательной среде </a:t>
                      </a:r>
                      <a:r>
                        <a:rPr lang="ru-RU" sz="1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должен быть у каждого ученика и родителя или законного представителя в течение всего периода обучения </a:t>
                      </a:r>
                      <a:r>
                        <a:rPr lang="ru-RU" sz="1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1800" b="1" u="sng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/>
                        </a:rPr>
                        <a:t>п. 34.3</a:t>
                      </a:r>
                      <a:r>
                        <a:rPr lang="ru-RU" sz="1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ФГОС НОО, </a:t>
                      </a:r>
                      <a:r>
                        <a:rPr lang="ru-RU" sz="1800" b="1" u="sng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7"/>
                        </a:rPr>
                        <a:t>п. 35.3</a:t>
                      </a:r>
                      <a:r>
                        <a:rPr lang="ru-RU" sz="1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ФГОС ООО</a:t>
                      </a:r>
                      <a:r>
                        <a:rPr lang="ru-RU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ru-RU" sz="105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082832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903097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8543" y="141317"/>
            <a:ext cx="9365382" cy="665903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ФГОС  в сравнении </a:t>
            </a:r>
            <a:endParaRPr lang="ru-RU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7169" y="2"/>
            <a:ext cx="819322" cy="80721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/>
          <a:srcRect r="56434"/>
          <a:stretch/>
        </p:blipFill>
        <p:spPr>
          <a:xfrm>
            <a:off x="11353800" y="0"/>
            <a:ext cx="817772" cy="778450"/>
          </a:xfrm>
          <a:prstGeom prst="rect">
            <a:avLst/>
          </a:prstGeom>
        </p:spPr>
      </p:pic>
      <p:graphicFrame>
        <p:nvGraphicFramePr>
          <p:cNvPr id="22" name="Объект 21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xmlns="" val="2555094876"/>
              </p:ext>
            </p:extLst>
          </p:nvPr>
        </p:nvGraphicFramePr>
        <p:xfrm>
          <a:off x="864295" y="778450"/>
          <a:ext cx="11173217" cy="51222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9728">
                  <a:extLst>
                    <a:ext uri="{9D8B030D-6E8A-4147-A177-3AD203B41FA5}">
                      <a16:colId xmlns:a16="http://schemas.microsoft.com/office/drawing/2014/main" xmlns="" val="2556215567"/>
                    </a:ext>
                  </a:extLst>
                </a:gridCol>
                <a:gridCol w="3079148">
                  <a:extLst>
                    <a:ext uri="{9D8B030D-6E8A-4147-A177-3AD203B41FA5}">
                      <a16:colId xmlns:a16="http://schemas.microsoft.com/office/drawing/2014/main" xmlns="" val="4224654047"/>
                    </a:ext>
                  </a:extLst>
                </a:gridCol>
                <a:gridCol w="4964341">
                  <a:extLst>
                    <a:ext uri="{9D8B030D-6E8A-4147-A177-3AD203B41FA5}">
                      <a16:colId xmlns:a16="http://schemas.microsoft.com/office/drawing/2014/main" xmlns="" val="1648925470"/>
                    </a:ext>
                  </a:extLst>
                </a:gridCol>
              </a:tblGrid>
              <a:tr h="76627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Как</a:t>
                      </a:r>
                      <a:r>
                        <a:rPr lang="ru-RU" baseline="0" dirty="0" smtClean="0"/>
                        <a:t> было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Как стало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371763"/>
                  </a:ext>
                </a:extLst>
              </a:tr>
              <a:tr h="2150451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Оснащение кабинетов</a:t>
                      </a:r>
                      <a:endParaRPr lang="ru-RU" sz="18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Были общие требования к оснащению кабинетов. Так, в школе должны быть лингафонные кабинеты и помещения для проектной деятельности, занятий музыкой</a:t>
                      </a:r>
                      <a:endParaRPr lang="en-US" sz="1800" baseline="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Новые ФГОС ООО устанавливают требования к оснащению кабинетов по отдельным предметным областям. В частности, кабинеты естественно-научного цикла нужно оборудовать комплектами специального лабораторного оборудования (</a:t>
                      </a:r>
                      <a:r>
                        <a:rPr lang="ru-RU" sz="1800" b="1" u="sng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/>
                        </a:rPr>
                        <a:t>п. 36.3</a:t>
                      </a:r>
                      <a:r>
                        <a:rPr lang="ru-RU" sz="1800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ФГОС ООО)</a:t>
                      </a:r>
                      <a:endParaRPr lang="ru-RU" sz="1800" baseline="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9134894"/>
                  </a:ext>
                </a:extLst>
              </a:tr>
              <a:tr h="2205510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Обеспечение учебниками</a:t>
                      </a:r>
                      <a:endParaRPr lang="ru-RU" sz="18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Школа обязана обеспечить каждого ученика как минимум одним экземпляром учебников – </a:t>
                      </a:r>
                      <a:r>
                        <a:rPr lang="ru-RU" sz="1800" b="1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 печатном или электронном виде</a:t>
                      </a:r>
                      <a:endParaRPr lang="ru-RU" sz="1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Школа обязана </a:t>
                      </a:r>
                      <a:r>
                        <a:rPr lang="ru-RU" sz="1800" b="1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обеспечить</a:t>
                      </a:r>
                      <a:r>
                        <a:rPr lang="ru-RU" sz="1800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каждого ученика минимум одним экземпляром учебника </a:t>
                      </a:r>
                      <a:r>
                        <a:rPr lang="ru-RU" sz="1800" b="1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 печатном виде</a:t>
                      </a:r>
                      <a:r>
                        <a:rPr lang="ru-RU" sz="1800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дополнительно можно предоставить электронную версию (</a:t>
                      </a:r>
                      <a:r>
                        <a:rPr lang="ru-RU" sz="1800" b="1" u="sng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/>
                        </a:rPr>
                        <a:t>п. 36.1</a:t>
                      </a:r>
                      <a:r>
                        <a:rPr lang="ru-RU" sz="1800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ФГОС НОО, </a:t>
                      </a:r>
                      <a:r>
                        <a:rPr lang="ru-RU" sz="1800" b="1" u="sng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/>
                        </a:rPr>
                        <a:t>п. 37.3</a:t>
                      </a:r>
                      <a:r>
                        <a:rPr lang="ru-RU" sz="1800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ФГОС ООО)</a:t>
                      </a:r>
                      <a:endParaRPr lang="ru-RU" sz="18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082832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237893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3041" y="295014"/>
            <a:ext cx="8515306" cy="65734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Федеральные государственные </a:t>
            </a:r>
            <a:b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образовательные стандарты:</a:t>
            </a:r>
            <a:endParaRPr lang="ru-RU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54416" y="1540133"/>
            <a:ext cx="3411748" cy="5154497"/>
          </a:xfrm>
        </p:spPr>
        <p:txBody>
          <a:bodyPr>
            <a:normAutofit fontScale="40000" lnSpcReduction="20000"/>
          </a:bodyPr>
          <a:lstStyle/>
          <a:p>
            <a:pPr marL="0" indent="0" algn="ctr">
              <a:buNone/>
              <a:defRPr/>
            </a:pPr>
            <a:endParaRPr lang="ru-RU" altLang="ru-RU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  <a:defRPr/>
            </a:pPr>
            <a:r>
              <a:rPr lang="ru-RU" altLang="ru-RU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ФГОС – 2009</a:t>
            </a:r>
            <a:r>
              <a:rPr lang="en-US" altLang="ru-RU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/2010</a:t>
            </a:r>
            <a:r>
              <a:rPr lang="ru-RU" altLang="ru-RU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/2012</a:t>
            </a:r>
          </a:p>
          <a:p>
            <a:pPr marL="0" indent="0" algn="just">
              <a:buNone/>
              <a:defRPr/>
            </a:pPr>
            <a:endParaRPr lang="ru-RU" altLang="ru-RU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just">
              <a:buNone/>
              <a:defRPr/>
            </a:pPr>
            <a:endParaRPr lang="ru-RU" altLang="ru-RU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just">
              <a:buNone/>
              <a:defRPr/>
            </a:pPr>
            <a:r>
              <a:rPr lang="ru-RU" altLang="ru-RU" b="1" dirty="0" smtClean="0">
                <a:solidFill>
                  <a:schemeClr val="accent4">
                    <a:lumMod val="50000"/>
                  </a:schemeClr>
                </a:solidFill>
              </a:rPr>
              <a:t>Приказ </a:t>
            </a:r>
            <a:r>
              <a:rPr lang="ru-RU" altLang="ru-RU" b="1" dirty="0" err="1">
                <a:solidFill>
                  <a:schemeClr val="accent4">
                    <a:lumMod val="50000"/>
                  </a:schemeClr>
                </a:solidFill>
              </a:rPr>
              <a:t>Минобрнауки</a:t>
            </a:r>
            <a:r>
              <a:rPr lang="en-US" altLang="ru-RU" b="1" dirty="0">
                <a:solidFill>
                  <a:schemeClr val="accent4">
                    <a:lumMod val="50000"/>
                  </a:schemeClr>
                </a:solidFill>
              </a:rPr>
              <a:t> </a:t>
            </a:r>
            <a:r>
              <a:rPr lang="ru-RU" altLang="ru-RU" b="1" dirty="0">
                <a:solidFill>
                  <a:schemeClr val="accent4">
                    <a:lumMod val="50000"/>
                  </a:schemeClr>
                </a:solidFill>
              </a:rPr>
              <a:t>России </a:t>
            </a:r>
            <a:endParaRPr lang="ru-RU" altLang="ru-RU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just">
              <a:buNone/>
              <a:defRPr/>
            </a:pPr>
            <a:r>
              <a:rPr lang="ru-RU" altLang="ru-RU" b="1" dirty="0" smtClean="0">
                <a:solidFill>
                  <a:schemeClr val="accent4">
                    <a:lumMod val="50000"/>
                  </a:schemeClr>
                </a:solidFill>
              </a:rPr>
              <a:t>от 06.10.2009 </a:t>
            </a:r>
            <a:r>
              <a:rPr lang="ru-RU" altLang="ru-RU" b="1" dirty="0">
                <a:solidFill>
                  <a:schemeClr val="accent4">
                    <a:lumMod val="50000"/>
                  </a:schemeClr>
                </a:solidFill>
              </a:rPr>
              <a:t>г. № </a:t>
            </a:r>
            <a:r>
              <a:rPr lang="ru-RU" altLang="ru-RU" b="1" dirty="0" smtClean="0">
                <a:solidFill>
                  <a:schemeClr val="accent4">
                    <a:lumMod val="50000"/>
                  </a:schemeClr>
                </a:solidFill>
              </a:rPr>
              <a:t>373 </a:t>
            </a:r>
          </a:p>
          <a:p>
            <a:pPr marL="0" indent="0" algn="just">
              <a:buNone/>
              <a:defRPr/>
            </a:pPr>
            <a:r>
              <a:rPr lang="ru-RU" sz="31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Прием прекращается 1 сентября </a:t>
            </a:r>
            <a:r>
              <a:rPr lang="ru-RU" sz="31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2022</a:t>
            </a:r>
            <a:endParaRPr lang="ru-RU" altLang="ru-RU" sz="1400" b="1" dirty="0">
              <a:solidFill>
                <a:srgbClr val="C00000"/>
              </a:solidFill>
            </a:endParaRPr>
          </a:p>
          <a:p>
            <a:pPr marL="0" indent="0" algn="just">
              <a:buNone/>
              <a:defRPr/>
            </a:pPr>
            <a:endParaRPr lang="ru-RU" altLang="ru-RU" b="1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buNone/>
              <a:defRPr/>
            </a:pPr>
            <a:endParaRPr lang="ru-RU" altLang="ru-RU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just">
              <a:buNone/>
              <a:defRPr/>
            </a:pPr>
            <a:endParaRPr lang="ru-RU" altLang="ru-RU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just">
              <a:buNone/>
              <a:defRPr/>
            </a:pPr>
            <a:r>
              <a:rPr lang="ru-RU" altLang="ru-RU" b="1" dirty="0" smtClean="0">
                <a:solidFill>
                  <a:schemeClr val="accent4">
                    <a:lumMod val="50000"/>
                  </a:schemeClr>
                </a:solidFill>
              </a:rPr>
              <a:t>Приказ </a:t>
            </a:r>
            <a:r>
              <a:rPr lang="ru-RU" altLang="ru-RU" b="1" dirty="0" err="1">
                <a:solidFill>
                  <a:schemeClr val="accent4">
                    <a:lumMod val="50000"/>
                  </a:schemeClr>
                </a:solidFill>
              </a:rPr>
              <a:t>Минобрнауки</a:t>
            </a:r>
            <a:r>
              <a:rPr lang="ru-RU" altLang="ru-RU" b="1" dirty="0">
                <a:solidFill>
                  <a:schemeClr val="accent4">
                    <a:lumMod val="50000"/>
                  </a:schemeClr>
                </a:solidFill>
              </a:rPr>
              <a:t> России </a:t>
            </a:r>
            <a:endParaRPr lang="ru-RU" altLang="ru-RU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just">
              <a:buNone/>
              <a:defRPr/>
            </a:pPr>
            <a:r>
              <a:rPr lang="ru-RU" altLang="ru-RU" b="1" dirty="0" smtClean="0">
                <a:solidFill>
                  <a:schemeClr val="accent4">
                    <a:lumMod val="50000"/>
                  </a:schemeClr>
                </a:solidFill>
              </a:rPr>
              <a:t>от 17.12.2010 </a:t>
            </a:r>
            <a:r>
              <a:rPr lang="ru-RU" altLang="ru-RU" b="1" dirty="0">
                <a:solidFill>
                  <a:schemeClr val="accent4">
                    <a:lumMod val="50000"/>
                  </a:schemeClr>
                </a:solidFill>
              </a:rPr>
              <a:t>г. № </a:t>
            </a:r>
            <a:r>
              <a:rPr lang="ru-RU" altLang="ru-RU" b="1" dirty="0" smtClean="0">
                <a:solidFill>
                  <a:schemeClr val="accent4">
                    <a:lumMod val="50000"/>
                  </a:schemeClr>
                </a:solidFill>
              </a:rPr>
              <a:t>1897</a:t>
            </a:r>
          </a:p>
          <a:p>
            <a:pPr marL="0" indent="0" algn="just">
              <a:buNone/>
              <a:defRPr/>
            </a:pPr>
            <a:r>
              <a:rPr lang="ru-RU" sz="31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Прием прекращается 1 сентября 2022</a:t>
            </a:r>
            <a:endParaRPr lang="ru-RU" altLang="ru-RU" sz="3100" b="1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  <a:p>
            <a:pPr marL="0" indent="0" algn="just">
              <a:buNone/>
              <a:defRPr/>
            </a:pPr>
            <a:endParaRPr lang="ru-RU" altLang="ru-RU" sz="1400" b="1" dirty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just">
              <a:buNone/>
              <a:defRPr/>
            </a:pPr>
            <a:endParaRPr lang="ru-RU" altLang="ru-RU" b="1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altLang="ru-RU" b="1" dirty="0">
              <a:solidFill>
                <a:schemeClr val="accent4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ru-RU" altLang="ru-RU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altLang="ru-RU" b="1" dirty="0" smtClean="0">
                <a:solidFill>
                  <a:schemeClr val="accent4">
                    <a:lumMod val="50000"/>
                  </a:schemeClr>
                </a:solidFill>
              </a:rPr>
              <a:t>Приказ </a:t>
            </a:r>
            <a:r>
              <a:rPr lang="ru-RU" altLang="ru-RU" b="1" dirty="0" err="1">
                <a:solidFill>
                  <a:schemeClr val="accent4">
                    <a:lumMod val="50000"/>
                  </a:schemeClr>
                </a:solidFill>
              </a:rPr>
              <a:t>Минобрнауки</a:t>
            </a:r>
            <a:r>
              <a:rPr lang="ru-RU" altLang="ru-RU" b="1" dirty="0">
                <a:solidFill>
                  <a:schemeClr val="accent4">
                    <a:lumMod val="50000"/>
                  </a:schemeClr>
                </a:solidFill>
              </a:rPr>
              <a:t> России </a:t>
            </a:r>
            <a:endParaRPr lang="ru-RU" altLang="ru-RU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altLang="ru-RU" b="1" dirty="0" smtClean="0">
                <a:solidFill>
                  <a:schemeClr val="accent4">
                    <a:lumMod val="50000"/>
                  </a:schemeClr>
                </a:solidFill>
              </a:rPr>
              <a:t>от 17.05.2012 </a:t>
            </a:r>
            <a:r>
              <a:rPr lang="ru-RU" altLang="ru-RU" b="1" dirty="0">
                <a:solidFill>
                  <a:schemeClr val="accent4">
                    <a:lumMod val="50000"/>
                  </a:schemeClr>
                </a:solidFill>
              </a:rPr>
              <a:t>г. № 413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031192" y="1540133"/>
            <a:ext cx="3450564" cy="5054138"/>
          </a:xfrm>
        </p:spPr>
        <p:txBody>
          <a:bodyPr>
            <a:normAutofit fontScale="40000" lnSpcReduction="20000"/>
          </a:bodyPr>
          <a:lstStyle/>
          <a:p>
            <a:pPr marL="0" indent="0" algn="ctr">
              <a:buNone/>
              <a:defRPr/>
            </a:pPr>
            <a:endParaRPr lang="ru-RU" altLang="ru-RU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  <a:defRPr/>
            </a:pPr>
            <a:r>
              <a:rPr lang="ru-RU" altLang="ru-RU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ФГОС - </a:t>
            </a:r>
            <a:r>
              <a:rPr lang="en-US" altLang="ru-RU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2021</a:t>
            </a:r>
            <a:endParaRPr lang="ru-RU" altLang="ru-RU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buNone/>
              <a:defRPr/>
            </a:pPr>
            <a:endParaRPr lang="ru-RU" altLang="ru-RU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just">
              <a:buNone/>
              <a:defRPr/>
            </a:pPr>
            <a:endParaRPr lang="ru-RU" altLang="ru-RU" b="1" dirty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just">
              <a:buNone/>
              <a:defRPr/>
            </a:pPr>
            <a:r>
              <a:rPr lang="ru-RU" altLang="ru-RU" b="1" dirty="0" smtClean="0">
                <a:solidFill>
                  <a:schemeClr val="accent4">
                    <a:lumMod val="50000"/>
                  </a:schemeClr>
                </a:solidFill>
              </a:rPr>
              <a:t>Приказ </a:t>
            </a:r>
            <a:r>
              <a:rPr lang="ru-RU" altLang="ru-RU" b="1" dirty="0" err="1" smtClean="0">
                <a:solidFill>
                  <a:schemeClr val="accent4">
                    <a:lumMod val="50000"/>
                  </a:schemeClr>
                </a:solidFill>
              </a:rPr>
              <a:t>Минпросвещения</a:t>
            </a:r>
            <a:r>
              <a:rPr lang="en-US" altLang="ru-RU" b="1" dirty="0">
                <a:solidFill>
                  <a:schemeClr val="accent4">
                    <a:lumMod val="50000"/>
                  </a:schemeClr>
                </a:solidFill>
              </a:rPr>
              <a:t> </a:t>
            </a:r>
            <a:r>
              <a:rPr lang="ru-RU" altLang="ru-RU" b="1" dirty="0">
                <a:solidFill>
                  <a:schemeClr val="accent4">
                    <a:lumMod val="50000"/>
                  </a:schemeClr>
                </a:solidFill>
              </a:rPr>
              <a:t>России от </a:t>
            </a:r>
            <a:r>
              <a:rPr lang="ru-RU" altLang="ru-RU" b="1" dirty="0" smtClean="0">
                <a:solidFill>
                  <a:schemeClr val="accent4">
                    <a:lumMod val="50000"/>
                  </a:schemeClr>
                </a:solidFill>
              </a:rPr>
              <a:t>31.05.2021 </a:t>
            </a:r>
            <a:r>
              <a:rPr lang="ru-RU" altLang="ru-RU" b="1" dirty="0">
                <a:solidFill>
                  <a:schemeClr val="accent4">
                    <a:lumMod val="50000"/>
                  </a:schemeClr>
                </a:solidFill>
              </a:rPr>
              <a:t>г. № </a:t>
            </a:r>
            <a:r>
              <a:rPr lang="ru-RU" altLang="ru-RU" b="1" dirty="0" smtClean="0">
                <a:solidFill>
                  <a:schemeClr val="accent4">
                    <a:lumMod val="50000"/>
                  </a:schemeClr>
                </a:solidFill>
              </a:rPr>
              <a:t>286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just">
              <a:buNone/>
              <a:defRPr/>
            </a:pPr>
            <a:r>
              <a:rPr lang="ru-RU" sz="30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Переход с 1 сентября </a:t>
            </a:r>
            <a:r>
              <a:rPr lang="ru-RU" sz="30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2022 – 1 класс</a:t>
            </a:r>
          </a:p>
          <a:p>
            <a:pPr marL="0" indent="0" algn="just">
              <a:buNone/>
              <a:defRPr/>
            </a:pPr>
            <a:endParaRPr lang="ru-RU" altLang="ru-RU" sz="1400" b="1" dirty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just">
              <a:buNone/>
              <a:defRPr/>
            </a:pPr>
            <a:endParaRPr lang="ru-RU" altLang="ru-RU" b="1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buNone/>
              <a:defRPr/>
            </a:pPr>
            <a:endParaRPr lang="ru-RU" altLang="ru-RU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just">
              <a:buNone/>
              <a:defRPr/>
            </a:pPr>
            <a:endParaRPr lang="ru-RU" altLang="ru-RU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just">
              <a:buNone/>
              <a:defRPr/>
            </a:pPr>
            <a:r>
              <a:rPr lang="ru-RU" altLang="ru-RU" b="1" dirty="0" smtClean="0">
                <a:solidFill>
                  <a:schemeClr val="accent4">
                    <a:lumMod val="50000"/>
                  </a:schemeClr>
                </a:solidFill>
              </a:rPr>
              <a:t>Приказ </a:t>
            </a:r>
            <a:r>
              <a:rPr lang="ru-RU" altLang="ru-RU" b="1" dirty="0" err="1" smtClean="0">
                <a:solidFill>
                  <a:schemeClr val="accent4">
                    <a:lumMod val="50000"/>
                  </a:schemeClr>
                </a:solidFill>
              </a:rPr>
              <a:t>Минпросвещения</a:t>
            </a:r>
            <a:r>
              <a:rPr lang="ru-RU" altLang="ru-RU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4">
                    <a:lumMod val="50000"/>
                  </a:schemeClr>
                </a:solidFill>
              </a:rPr>
              <a:t>России от </a:t>
            </a:r>
            <a:r>
              <a:rPr lang="ru-RU" altLang="ru-RU" b="1" dirty="0" smtClean="0">
                <a:solidFill>
                  <a:schemeClr val="accent4">
                    <a:lumMod val="50000"/>
                  </a:schemeClr>
                </a:solidFill>
              </a:rPr>
              <a:t>31.05.2021 </a:t>
            </a:r>
            <a:r>
              <a:rPr lang="ru-RU" altLang="ru-RU" b="1" dirty="0">
                <a:solidFill>
                  <a:schemeClr val="accent4">
                    <a:lumMod val="50000"/>
                  </a:schemeClr>
                </a:solidFill>
              </a:rPr>
              <a:t>г. № </a:t>
            </a:r>
            <a:r>
              <a:rPr lang="ru-RU" altLang="ru-RU" b="1" dirty="0" smtClean="0">
                <a:solidFill>
                  <a:schemeClr val="accent4">
                    <a:lumMod val="50000"/>
                  </a:schemeClr>
                </a:solidFill>
              </a:rPr>
              <a:t>287</a:t>
            </a:r>
          </a:p>
          <a:p>
            <a:pPr marL="0" indent="0" algn="just">
              <a:buNone/>
              <a:defRPr/>
            </a:pPr>
            <a:r>
              <a:rPr lang="ru-RU" altLang="ru-RU" sz="30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Переход с 1 </a:t>
            </a:r>
            <a:r>
              <a:rPr lang="ru-RU" altLang="ru-RU" sz="30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сентября 2022 </a:t>
            </a:r>
            <a:r>
              <a:rPr lang="ru-RU" altLang="ru-RU" sz="30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altLang="ru-RU" sz="30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– </a:t>
            </a:r>
            <a:r>
              <a:rPr lang="ru-RU" altLang="ru-RU" sz="30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5 </a:t>
            </a:r>
            <a:r>
              <a:rPr lang="ru-RU" altLang="ru-RU" sz="30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класс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2015" y="-192406"/>
            <a:ext cx="1632181" cy="163218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/>
          <a:srcRect r="56434"/>
          <a:stretch/>
        </p:blipFill>
        <p:spPr>
          <a:xfrm>
            <a:off x="10769601" y="144056"/>
            <a:ext cx="1178340" cy="1121680"/>
          </a:xfrm>
          <a:prstGeom prst="rect">
            <a:avLst/>
          </a:prstGeom>
        </p:spPr>
      </p:pic>
      <p:sp>
        <p:nvSpPr>
          <p:cNvPr id="9" name="Объект 2"/>
          <p:cNvSpPr txBox="1">
            <a:spLocks/>
          </p:cNvSpPr>
          <p:nvPr/>
        </p:nvSpPr>
        <p:spPr>
          <a:xfrm>
            <a:off x="1030856" y="1485769"/>
            <a:ext cx="2652623" cy="51544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189" indent="-457189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575" indent="-380990" algn="l" defTabSz="121917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3962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3547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13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  <a:defRPr/>
            </a:pPr>
            <a:r>
              <a:rPr lang="ru-RU" altLang="ru-RU" sz="2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Уровни образования</a:t>
            </a:r>
          </a:p>
          <a:p>
            <a:pPr marL="0" indent="0" algn="just">
              <a:buFont typeface="Arial" pitchFamily="34" charset="0"/>
              <a:buNone/>
              <a:defRPr/>
            </a:pPr>
            <a:endParaRPr lang="ru-RU" altLang="ru-RU" sz="2000" b="1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Font typeface="Arial" pitchFamily="34" charset="0"/>
              <a:buNone/>
              <a:defRPr/>
            </a:pPr>
            <a:r>
              <a:rPr lang="ru-RU" altLang="ru-RU" sz="3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НОО</a:t>
            </a:r>
          </a:p>
          <a:p>
            <a:pPr marL="0" indent="0" algn="ctr">
              <a:buFont typeface="Arial" pitchFamily="34" charset="0"/>
              <a:buNone/>
              <a:defRPr/>
            </a:pPr>
            <a:endParaRPr lang="ru-RU" altLang="ru-RU" sz="3200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Font typeface="Arial" pitchFamily="34" charset="0"/>
              <a:buNone/>
              <a:defRPr/>
            </a:pPr>
            <a:r>
              <a:rPr lang="ru-RU" altLang="ru-RU" sz="3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ООО</a:t>
            </a:r>
          </a:p>
          <a:p>
            <a:pPr marL="0" indent="0" algn="ctr">
              <a:buFont typeface="Arial" pitchFamily="34" charset="0"/>
              <a:buNone/>
              <a:defRPr/>
            </a:pPr>
            <a:endParaRPr lang="ru-RU" altLang="ru-RU" sz="32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 algn="ctr">
              <a:buFont typeface="Arial" pitchFamily="34" charset="0"/>
              <a:buNone/>
              <a:defRPr/>
            </a:pPr>
            <a:endParaRPr lang="ru-RU" altLang="ru-RU" sz="1400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Font typeface="Arial" pitchFamily="34" charset="0"/>
              <a:buNone/>
              <a:defRPr/>
            </a:pPr>
            <a:r>
              <a:rPr lang="ru-RU" altLang="ru-RU" sz="3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СОО</a:t>
            </a:r>
          </a:p>
          <a:p>
            <a:endParaRPr lang="ru-RU" dirty="0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V="1">
            <a:off x="1345721" y="2357082"/>
            <a:ext cx="10136037" cy="60385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1345721" y="3566452"/>
            <a:ext cx="10136037" cy="60385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1345720" y="4917923"/>
            <a:ext cx="10136037" cy="60385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1345719" y="6163869"/>
            <a:ext cx="10136037" cy="60385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9206936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8543" y="141317"/>
            <a:ext cx="9365382" cy="665903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ФГОС  2021</a:t>
            </a:r>
            <a:endParaRPr lang="ru-RU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7169" y="2"/>
            <a:ext cx="819322" cy="80721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/>
          <a:srcRect r="56434"/>
          <a:stretch/>
        </p:blipFill>
        <p:spPr>
          <a:xfrm>
            <a:off x="11353800" y="0"/>
            <a:ext cx="817772" cy="778450"/>
          </a:xfrm>
          <a:prstGeom prst="rect">
            <a:avLst/>
          </a:prstGeom>
        </p:spPr>
      </p:pic>
      <p:graphicFrame>
        <p:nvGraphicFramePr>
          <p:cNvPr id="22" name="Объект 21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xmlns="" val="4252352566"/>
              </p:ext>
            </p:extLst>
          </p:nvPr>
        </p:nvGraphicFramePr>
        <p:xfrm>
          <a:off x="864295" y="1064712"/>
          <a:ext cx="11173217" cy="51983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9728">
                  <a:extLst>
                    <a:ext uri="{9D8B030D-6E8A-4147-A177-3AD203B41FA5}">
                      <a16:colId xmlns:a16="http://schemas.microsoft.com/office/drawing/2014/main" xmlns="" val="2556215567"/>
                    </a:ext>
                  </a:extLst>
                </a:gridCol>
                <a:gridCol w="8043489">
                  <a:extLst>
                    <a:ext uri="{9D8B030D-6E8A-4147-A177-3AD203B41FA5}">
                      <a16:colId xmlns:a16="http://schemas.microsoft.com/office/drawing/2014/main" xmlns="" val="4224654047"/>
                    </a:ext>
                  </a:extLst>
                </a:gridCol>
              </a:tblGrid>
              <a:tr h="2419436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Психолого-педагогические условия</a:t>
                      </a:r>
                      <a:endParaRPr lang="ru-RU" sz="20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 новых ФГОС акцентировали внимание на социально-психологической адаптации к условиям школы. Также расписали порядок, по которому следует проводить психолого-педагогическое сопровождение участников образовательных отношений (</a:t>
                      </a:r>
                      <a:r>
                        <a:rPr lang="ru-RU" sz="2000" b="1" u="sng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/>
                        </a:rPr>
                        <a:t>п. 37</a:t>
                      </a:r>
                      <a:r>
                        <a:rPr lang="ru-RU" sz="20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ФГОС НОО, </a:t>
                      </a:r>
                      <a:r>
                        <a:rPr lang="ru-RU" sz="2000" b="1" u="sng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/>
                        </a:rPr>
                        <a:t>п. 38</a:t>
                      </a:r>
                      <a:r>
                        <a:rPr lang="ru-RU" sz="20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ФГОС ООО)</a:t>
                      </a:r>
                      <a:endParaRPr lang="ru-RU" sz="2000" baseline="0" dirty="0" smtClean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9134894"/>
                  </a:ext>
                </a:extLst>
              </a:tr>
              <a:tr h="2778866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Требования к результатам освоения программы</a:t>
                      </a:r>
                      <a:endParaRPr lang="ru-RU" sz="20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уточнили и расширили по всем видам результатов – личностным, </a:t>
                      </a:r>
                      <a:r>
                        <a:rPr lang="ru-RU" sz="2000" kern="120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метапредметным</a:t>
                      </a:r>
                      <a:r>
                        <a:rPr lang="ru-RU" sz="20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предметным. Добавили результаты по каждому модулю основ религиозной культуры и светской этики. На уровне ООО установили требования к предметным результатам при углубленном изучении некоторых дисциплин (</a:t>
                      </a:r>
                      <a:r>
                        <a:rPr lang="ru-RU" sz="2000" b="1" u="sng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/>
                        </a:rPr>
                        <a:t>п. 9</a:t>
                      </a:r>
                      <a:r>
                        <a:rPr lang="ru-RU" sz="20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ФГОС НОО, </a:t>
                      </a:r>
                      <a:r>
                        <a:rPr lang="ru-RU" sz="2000" b="1" u="sng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7"/>
                        </a:rPr>
                        <a:t>п. 8</a:t>
                      </a:r>
                      <a:r>
                        <a:rPr lang="ru-RU" sz="20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ФГОС ООО)</a:t>
                      </a:r>
                      <a:endParaRPr lang="ru-RU" sz="200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082832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259820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37996"/>
            <a:ext cx="10515600" cy="5938968"/>
          </a:xfrm>
        </p:spPr>
        <p:txBody>
          <a:bodyPr/>
          <a:lstStyle/>
          <a:p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ПРИМЕРНЫЕ РАБОЧИЕ ПРОГРАММЫ ПО УЧЕБНЫМ ПРЕДМЕТАМ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НОО и ООО (проекты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для обсуждения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)</a:t>
            </a:r>
            <a:r>
              <a:rPr lang="en-US" sz="2000" b="1" dirty="0">
                <a:solidFill>
                  <a:schemeClr val="tx2">
                    <a:lumMod val="50000"/>
                  </a:schemeClr>
                </a:solidFill>
              </a:rPr>
              <a:t> https://www.instrao.ru/primer</a:t>
            </a:r>
            <a:endParaRPr lang="ru-RU" sz="2000" b="1" dirty="0">
              <a:solidFill>
                <a:schemeClr val="tx2">
                  <a:lumMod val="50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 cstate="print"/>
          <a:srcRect l="16578" t="7982" r="14979" b="3839"/>
          <a:stretch/>
        </p:blipFill>
        <p:spPr bwMode="auto">
          <a:xfrm>
            <a:off x="1102291" y="1102290"/>
            <a:ext cx="4058432" cy="57557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5" name="Рисунок 4"/>
          <p:cNvPicPr/>
          <p:nvPr/>
        </p:nvPicPr>
        <p:blipFill rotWithShape="1">
          <a:blip r:embed="rId3" cstate="print"/>
          <a:srcRect l="44468" t="17674" r="30412" b="6499"/>
          <a:stretch/>
        </p:blipFill>
        <p:spPr bwMode="auto">
          <a:xfrm>
            <a:off x="4809995" y="989556"/>
            <a:ext cx="2887550" cy="466120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4" cstate="print"/>
          <a:srcRect l="41047" t="13201" r="27577" b="32157"/>
          <a:stretch/>
        </p:blipFill>
        <p:spPr bwMode="auto">
          <a:xfrm>
            <a:off x="7828765" y="989556"/>
            <a:ext cx="4049197" cy="511567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5586608" y="5937337"/>
            <a:ext cx="6291354" cy="65135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Важно! Изучить и обсудить на предметных РМО!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67890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990575" indent="-38099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523962" indent="-304792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2133547" indent="-304792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743131" indent="-304792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3352716" indent="-3047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962301" indent="-3047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4571886" indent="-3047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5181470" indent="-3047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B56062C1-1BBA-45C8-B733-BCD49FCD8B81}" type="slidenum">
              <a:rPr lang="ru-RU" altLang="ru-RU">
                <a:solidFill>
                  <a:srgbClr val="898989"/>
                </a:solidFill>
              </a:rPr>
              <a:pPr/>
              <a:t>22</a:t>
            </a:fld>
            <a:endParaRPr lang="ru-RU" altLang="ru-RU">
              <a:solidFill>
                <a:srgbClr val="898989"/>
              </a:solidFill>
            </a:endParaRPr>
          </a:p>
        </p:txBody>
      </p:sp>
      <p:pic>
        <p:nvPicPr>
          <p:cNvPr id="2560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773" t="6148" r="1860" b="31781"/>
          <a:stretch>
            <a:fillRect/>
          </a:stretch>
        </p:blipFill>
        <p:spPr bwMode="auto">
          <a:xfrm>
            <a:off x="2544234" y="67734"/>
            <a:ext cx="9023351" cy="334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4" name="Прямоугольник 3"/>
          <p:cNvSpPr>
            <a:spLocks noChangeArrowheads="1"/>
          </p:cNvSpPr>
          <p:nvPr/>
        </p:nvSpPr>
        <p:spPr bwMode="auto">
          <a:xfrm>
            <a:off x="8496300" y="1284818"/>
            <a:ext cx="2777067" cy="493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17" tIns="60958" rIns="121917" bIns="60958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400" b="1">
                <a:hlinkClick r:id="rId3"/>
              </a:rPr>
              <a:t>http://dop.edu.ru</a:t>
            </a:r>
            <a:r>
              <a:rPr lang="ru-RU" altLang="ru-RU" sz="2400" b="1"/>
              <a:t> </a:t>
            </a:r>
          </a:p>
        </p:txBody>
      </p:sp>
      <p:pic>
        <p:nvPicPr>
          <p:cNvPr id="2560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435" t="6616" r="2170" b="4008"/>
          <a:stretch>
            <a:fillRect/>
          </a:stretch>
        </p:blipFill>
        <p:spPr bwMode="auto">
          <a:xfrm>
            <a:off x="1200151" y="3333751"/>
            <a:ext cx="6144683" cy="3342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6" name="Прямоугольник 5"/>
          <p:cNvSpPr>
            <a:spLocks noChangeArrowheads="1"/>
          </p:cNvSpPr>
          <p:nvPr/>
        </p:nvSpPr>
        <p:spPr bwMode="auto">
          <a:xfrm>
            <a:off x="5712885" y="3949700"/>
            <a:ext cx="4737100" cy="491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17" tIns="60958" rIns="121917" bIns="60958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400">
                <a:hlinkClick r:id="rId5"/>
              </a:rPr>
              <a:t>https://институтвоспитания.рф/</a:t>
            </a:r>
            <a:r>
              <a:rPr lang="ru-RU" altLang="ru-RU" sz="24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1379194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990575" indent="-38099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523962" indent="-304792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2133547" indent="-304792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743131" indent="-304792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3352716" indent="-3047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962301" indent="-3047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4571886" indent="-3047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5181470" indent="-3047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B56062C1-1BBA-45C8-B733-BCD49FCD8B81}" type="slidenum">
              <a:rPr lang="ru-RU" altLang="ru-RU">
                <a:solidFill>
                  <a:srgbClr val="898989"/>
                </a:solidFill>
              </a:rPr>
              <a:pPr/>
              <a:t>23</a:t>
            </a:fld>
            <a:endParaRPr lang="ru-RU" altLang="ru-RU">
              <a:solidFill>
                <a:srgbClr val="898989"/>
              </a:solidFill>
            </a:endParaRPr>
          </a:p>
        </p:txBody>
      </p:sp>
      <p:pic>
        <p:nvPicPr>
          <p:cNvPr id="7" name="Рисунок 6"/>
          <p:cNvPicPr/>
          <p:nvPr/>
        </p:nvPicPr>
        <p:blipFill rotWithShape="1">
          <a:blip r:embed="rId2" cstate="print"/>
          <a:srcRect l="1529" t="14249" r="1784" b="21762"/>
          <a:stretch/>
        </p:blipFill>
        <p:spPr>
          <a:xfrm>
            <a:off x="901874" y="137786"/>
            <a:ext cx="11198267" cy="5949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92208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19403" y="1988840"/>
            <a:ext cx="11472597" cy="28009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/>
            <a:r>
              <a:rPr lang="ru-RU" sz="5867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Спасибо за внимание!</a:t>
            </a:r>
          </a:p>
          <a:p>
            <a:pPr algn="ctr" defTabSz="1219170"/>
            <a:endParaRPr lang="ru-RU" sz="5867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  <a:p>
            <a:pPr algn="ctr" defTabSz="1219170"/>
            <a:r>
              <a:rPr lang="ru-RU" sz="5867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Игътибарыгыз өчен рәхмәт!</a:t>
            </a:r>
          </a:p>
        </p:txBody>
      </p:sp>
    </p:spTree>
    <p:extLst>
      <p:ext uri="{BB962C8B-B14F-4D97-AF65-F5344CB8AC3E}">
        <p14:creationId xmlns:p14="http://schemas.microsoft.com/office/powerpoint/2010/main" xmlns="" val="10218922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365126"/>
            <a:ext cx="8902460" cy="698904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Закон об образовании № 273-ФЗ</a:t>
            </a:r>
            <a:endParaRPr lang="ru-RU" sz="3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064030"/>
            <a:ext cx="10515600" cy="5112933"/>
          </a:xfrm>
        </p:spPr>
        <p:txBody>
          <a:bodyPr>
            <a:normAutofit fontScale="92500"/>
          </a:bodyPr>
          <a:lstStyle/>
          <a:p>
            <a:endParaRPr lang="ru-RU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 algn="just">
              <a:buNone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Статья 12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Образовательные программы </a:t>
            </a:r>
          </a:p>
          <a:p>
            <a:pPr marL="361950" indent="-361950" algn="just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3000" b="1" dirty="0" smtClean="0">
                <a:solidFill>
                  <a:schemeClr val="tx2">
                    <a:lumMod val="75000"/>
                  </a:schemeClr>
                </a:solidFill>
              </a:rPr>
              <a:t>п.7 </a:t>
            </a:r>
            <a:r>
              <a:rPr lang="ru-RU" sz="3000" b="1" dirty="0" err="1" smtClean="0">
                <a:solidFill>
                  <a:schemeClr val="tx2">
                    <a:lumMod val="75000"/>
                  </a:schemeClr>
                </a:solidFill>
              </a:rPr>
              <a:t>Организации</a:t>
            </a:r>
            <a:r>
              <a:rPr lang="ru-RU" sz="3000" dirty="0" err="1" smtClean="0">
                <a:solidFill>
                  <a:schemeClr val="tx2">
                    <a:lumMod val="75000"/>
                  </a:schemeClr>
                </a:solidFill>
              </a:rPr>
              <a:t>,осуществляющие</a:t>
            </a:r>
            <a:r>
              <a:rPr lang="ru-RU" sz="3000" dirty="0" smtClean="0">
                <a:solidFill>
                  <a:schemeClr val="tx2">
                    <a:lumMod val="75000"/>
                  </a:schemeClr>
                </a:solidFill>
              </a:rPr>
              <a:t> образовательную </a:t>
            </a:r>
            <a:r>
              <a:rPr lang="ru-RU" sz="3000" dirty="0">
                <a:solidFill>
                  <a:schemeClr val="tx2">
                    <a:lumMod val="75000"/>
                  </a:schemeClr>
                </a:solidFill>
              </a:rPr>
              <a:t>деятельность по имеющим государственную аккредитацию основным общеобразовательным </a:t>
            </a:r>
            <a:r>
              <a:rPr lang="ru-RU" sz="3000" dirty="0" smtClean="0">
                <a:solidFill>
                  <a:schemeClr val="tx2">
                    <a:lumMod val="75000"/>
                  </a:schemeClr>
                </a:solidFill>
              </a:rPr>
              <a:t>программам… </a:t>
            </a:r>
            <a:r>
              <a:rPr lang="ru-RU" sz="3000" b="1" dirty="0" smtClean="0">
                <a:solidFill>
                  <a:schemeClr val="tx2">
                    <a:lumMod val="75000"/>
                  </a:schemeClr>
                </a:solidFill>
              </a:rPr>
              <a:t>разрабатывают</a:t>
            </a:r>
            <a:r>
              <a:rPr lang="ru-RU" sz="30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3000" b="1" dirty="0">
                <a:solidFill>
                  <a:schemeClr val="tx2">
                    <a:lumMod val="75000"/>
                  </a:schemeClr>
                </a:solidFill>
              </a:rPr>
              <a:t>образовательные программы в соответствии с федеральными государственными образовательными стандартами</a:t>
            </a:r>
            <a:r>
              <a:rPr lang="ru-RU" sz="30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3000" dirty="0">
                <a:solidFill>
                  <a:srgbClr val="C00000"/>
                </a:solidFill>
              </a:rPr>
              <a:t>и с учетом соответствующих примерных основных образовательных </a:t>
            </a:r>
            <a:r>
              <a:rPr lang="ru-RU" sz="3000" dirty="0" smtClean="0">
                <a:solidFill>
                  <a:srgbClr val="C00000"/>
                </a:solidFill>
              </a:rPr>
              <a:t>программ.</a:t>
            </a:r>
            <a:endParaRPr lang="ru-RU" sz="3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1551" y="-1"/>
            <a:ext cx="1206260" cy="112176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912134" y="0"/>
            <a:ext cx="1176630" cy="1121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176537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365126"/>
            <a:ext cx="8902460" cy="698904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Закон об образовании № 273-ФЗ</a:t>
            </a:r>
            <a:endParaRPr lang="ru-RU" sz="3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064030"/>
            <a:ext cx="10515600" cy="5112933"/>
          </a:xfrm>
        </p:spPr>
        <p:txBody>
          <a:bodyPr>
            <a:normAutofit fontScale="62500" lnSpcReduction="20000"/>
          </a:bodyPr>
          <a:lstStyle/>
          <a:p>
            <a:endParaRPr lang="ru-RU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 algn="just">
              <a:buNone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Статья 12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Образовательные программы </a:t>
            </a:r>
          </a:p>
          <a:p>
            <a:pPr algn="just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п.7.2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При разработке основной общеобразовательной программы организация, осуществляющая образовательную деятельность, </a:t>
            </a:r>
            <a:r>
              <a:rPr lang="ru-RU" b="1" u="sng" dirty="0">
                <a:solidFill>
                  <a:schemeClr val="tx2">
                    <a:lumMod val="75000"/>
                  </a:schemeClr>
                </a:solidFill>
              </a:rPr>
              <a:t>вправе предусмотреть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применение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 при реализации соответствующей образовательной программы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примерного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 учебного плана и (или) примерного календарного учебного графика, и (или) примерных рабочих программ учебных предметов, курсов, дисциплин (модулей),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включенных в соответствующую примерную основную общеобразовательную программу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ru-RU" dirty="0">
                <a:solidFill>
                  <a:srgbClr val="C00000"/>
                </a:solidFill>
              </a:rPr>
              <a:t>В этом случае такая учебно-методическая документация не разрабатывается</a:t>
            </a:r>
            <a:r>
              <a:rPr lang="ru-RU" dirty="0" smtClean="0">
                <a:solidFill>
                  <a:srgbClr val="C00000"/>
                </a:solidFill>
              </a:rPr>
              <a:t>.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1551" y="-1"/>
            <a:ext cx="1137249" cy="112143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912134" y="0"/>
            <a:ext cx="1176630" cy="1121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02600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04844" y="365126"/>
            <a:ext cx="8664757" cy="84022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Основная образовательная </a:t>
            </a:r>
            <a:b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программа НОО</a:t>
            </a:r>
            <a:endParaRPr lang="ru-RU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205347"/>
            <a:ext cx="5386917" cy="969530"/>
          </a:xfrm>
        </p:spPr>
        <p:txBody>
          <a:bodyPr>
            <a:normAutofit fontScale="32500" lnSpcReduction="20000"/>
          </a:bodyPr>
          <a:lstStyle/>
          <a:p>
            <a:endParaRPr lang="ru-RU" dirty="0" smtClean="0"/>
          </a:p>
          <a:p>
            <a:pPr algn="ctr"/>
            <a:endParaRPr lang="ru-RU" sz="4900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sz="4900" dirty="0" smtClean="0">
                <a:solidFill>
                  <a:schemeClr val="tx2">
                    <a:lumMod val="75000"/>
                  </a:schemeClr>
                </a:solidFill>
              </a:rPr>
              <a:t>ФГОС НОО-2009 </a:t>
            </a:r>
          </a:p>
          <a:p>
            <a:pPr algn="ctr"/>
            <a:r>
              <a:rPr lang="ru-RU" sz="4900" dirty="0" smtClean="0">
                <a:solidFill>
                  <a:schemeClr val="tx2">
                    <a:lumMod val="75000"/>
                  </a:schemeClr>
                </a:solidFill>
              </a:rPr>
              <a:t>Целевой раздел (п.16):</a:t>
            </a:r>
            <a:endParaRPr lang="ru-RU" sz="4900" dirty="0">
              <a:solidFill>
                <a:schemeClr val="tx2">
                  <a:lumMod val="75000"/>
                </a:schemeClr>
              </a:solidFill>
            </a:endParaRPr>
          </a:p>
          <a:p>
            <a:endParaRPr lang="ru-RU" sz="49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пояснительная записка;</a:t>
            </a:r>
          </a:p>
          <a:p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>планируемые результаты освоения обучающимися 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ООП НОО;</a:t>
            </a:r>
          </a:p>
          <a:p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система 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>оценки достижения планируемых результатов освоения 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ООП НОО.</a:t>
            </a:r>
            <a:endParaRPr lang="ru-RU" sz="2800" dirty="0">
              <a:solidFill>
                <a:schemeClr val="tx2">
                  <a:lumMod val="75000"/>
                </a:schemeClr>
              </a:solidFill>
            </a:endParaRPr>
          </a:p>
          <a:p>
            <a:endParaRPr lang="ru-RU" sz="28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205347"/>
            <a:ext cx="5389033" cy="969530"/>
          </a:xfrm>
        </p:spPr>
        <p:txBody>
          <a:bodyPr>
            <a:normAutofit fontScale="47500" lnSpcReduction="20000"/>
          </a:bodyPr>
          <a:lstStyle/>
          <a:p>
            <a:endParaRPr lang="ru-RU" dirty="0" smtClean="0"/>
          </a:p>
          <a:p>
            <a:pPr algn="ctr"/>
            <a:endParaRPr lang="ru-RU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ФГОС НОО-202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1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Целевой раздел (п.30):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3000" dirty="0" smtClean="0">
                <a:solidFill>
                  <a:schemeClr val="tx2">
                    <a:lumMod val="75000"/>
                  </a:schemeClr>
                </a:solidFill>
              </a:rPr>
              <a:t>пояснительная записка;</a:t>
            </a:r>
          </a:p>
          <a:p>
            <a:endParaRPr lang="ru-RU" sz="1700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ru-RU" sz="17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3000" dirty="0">
                <a:solidFill>
                  <a:schemeClr val="tx2">
                    <a:lumMod val="75000"/>
                  </a:schemeClr>
                </a:solidFill>
              </a:rPr>
              <a:t>планируемые результаты освоения обучающимися программы </a:t>
            </a:r>
            <a:r>
              <a:rPr lang="ru-RU" sz="3000" dirty="0" smtClean="0">
                <a:solidFill>
                  <a:schemeClr val="tx2">
                    <a:lumMod val="75000"/>
                  </a:schemeClr>
                </a:solidFill>
              </a:rPr>
              <a:t>НОО;</a:t>
            </a:r>
          </a:p>
          <a:p>
            <a:endParaRPr lang="ru-RU" sz="17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ru-RU" sz="17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3000" dirty="0" smtClean="0">
                <a:solidFill>
                  <a:schemeClr val="tx2">
                    <a:lumMod val="75000"/>
                  </a:schemeClr>
                </a:solidFill>
              </a:rPr>
              <a:t>система </a:t>
            </a:r>
            <a:r>
              <a:rPr lang="ru-RU" sz="3000" dirty="0">
                <a:solidFill>
                  <a:schemeClr val="tx2">
                    <a:lumMod val="75000"/>
                  </a:schemeClr>
                </a:solidFill>
              </a:rPr>
              <a:t>оценки достижения планируемых результатов освоения программы </a:t>
            </a:r>
            <a:r>
              <a:rPr lang="ru-RU" sz="3000" dirty="0" smtClean="0">
                <a:solidFill>
                  <a:schemeClr val="tx2">
                    <a:lumMod val="75000"/>
                  </a:schemeClr>
                </a:solidFill>
              </a:rPr>
              <a:t>НОО.</a:t>
            </a:r>
            <a:endParaRPr lang="ru-RU" sz="3000" dirty="0">
              <a:solidFill>
                <a:schemeClr val="tx2">
                  <a:lumMod val="75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1132" y="-242188"/>
            <a:ext cx="1632181" cy="163218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/>
          <a:srcRect r="56434"/>
          <a:stretch/>
        </p:blipFill>
        <p:spPr>
          <a:xfrm>
            <a:off x="10993232" y="0"/>
            <a:ext cx="1178340" cy="1121680"/>
          </a:xfrm>
          <a:prstGeom prst="rect">
            <a:avLst/>
          </a:prstGeom>
        </p:spPr>
      </p:pic>
      <p:cxnSp>
        <p:nvCxnSpPr>
          <p:cNvPr id="10" name="Прямая соединительная линия 9"/>
          <p:cNvCxnSpPr/>
          <p:nvPr/>
        </p:nvCxnSpPr>
        <p:spPr>
          <a:xfrm flipH="1">
            <a:off x="6081226" y="1389993"/>
            <a:ext cx="9023" cy="473617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6993959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668" y="232913"/>
            <a:ext cx="8531524" cy="892211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chemeClr val="tx2">
                    <a:lumMod val="75000"/>
                  </a:schemeClr>
                </a:solidFill>
              </a:rPr>
              <a:t>Основная образовательная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программа </a:t>
            </a:r>
            <a:r>
              <a:rPr lang="ru-RU" sz="3200" b="1" dirty="0">
                <a:solidFill>
                  <a:schemeClr val="tx2">
                    <a:lumMod val="75000"/>
                  </a:schemeClr>
                </a:solidFill>
              </a:rPr>
              <a:t>НОО</a:t>
            </a:r>
            <a:endParaRPr lang="ru-RU" sz="3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1375" y="1350963"/>
            <a:ext cx="5157787" cy="823912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ФГОС НОО-2009 </a:t>
            </a:r>
            <a:endParaRPr lang="ru-RU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Содержательный раздел (п.16):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7169" y="2174875"/>
            <a:ext cx="5349348" cy="3951288"/>
          </a:xfrm>
        </p:spPr>
        <p:txBody>
          <a:bodyPr>
            <a:noAutofit/>
          </a:bodyPr>
          <a:lstStyle/>
          <a:p>
            <a:pPr algn="just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Программа формирования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универсальных учебных действий у обучающихся при получении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НОО;</a:t>
            </a: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программы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отдельных учебных предметов, курсов и курсов внеурочной деятельности;</a:t>
            </a:r>
          </a:p>
          <a:p>
            <a:pPr algn="just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рабочая программа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воспитания;</a:t>
            </a:r>
          </a:p>
          <a:p>
            <a:pPr algn="just"/>
            <a:r>
              <a:rPr lang="ru-RU" sz="2000" dirty="0" smtClean="0">
                <a:solidFill>
                  <a:srgbClr val="C00000"/>
                </a:solidFill>
              </a:rPr>
              <a:t>программа </a:t>
            </a:r>
            <a:r>
              <a:rPr lang="ru-RU" sz="2000" dirty="0">
                <a:solidFill>
                  <a:srgbClr val="C00000"/>
                </a:solidFill>
              </a:rPr>
              <a:t>формирования экологической культуры, здорового и безопасного образа жизни;</a:t>
            </a:r>
          </a:p>
          <a:p>
            <a:pPr algn="just"/>
            <a:r>
              <a:rPr lang="ru-RU" sz="2000" dirty="0" smtClean="0">
                <a:solidFill>
                  <a:srgbClr val="C00000"/>
                </a:solidFill>
              </a:rPr>
              <a:t>программа </a:t>
            </a:r>
            <a:r>
              <a:rPr lang="ru-RU" sz="2000" dirty="0">
                <a:solidFill>
                  <a:srgbClr val="C00000"/>
                </a:solidFill>
              </a:rPr>
              <a:t>коррекционной </a:t>
            </a:r>
            <a:r>
              <a:rPr lang="ru-RU" sz="2000" dirty="0" smtClean="0">
                <a:solidFill>
                  <a:srgbClr val="C00000"/>
                </a:solidFill>
              </a:rPr>
              <a:t>работы</a:t>
            </a:r>
            <a:endParaRPr lang="ru-RU" sz="2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28909" y="1185054"/>
            <a:ext cx="5183188" cy="986377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ФГОС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НОО-202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1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Содержательный раздел (п.31):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ru-RU" sz="2200" dirty="0">
                <a:solidFill>
                  <a:schemeClr val="tx2">
                    <a:lumMod val="75000"/>
                  </a:schemeClr>
                </a:solidFill>
              </a:rPr>
              <a:t>рабочие программы учебных предметов, учебных курсов (в том числе внеурочной деятельности), учебных модулей</a:t>
            </a: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</a:rPr>
              <a:t>; </a:t>
            </a:r>
            <a:r>
              <a:rPr lang="ru-RU" sz="2200" i="1" dirty="0" smtClean="0">
                <a:solidFill>
                  <a:srgbClr val="C00000"/>
                </a:solidFill>
              </a:rPr>
              <a:t>!</a:t>
            </a:r>
            <a:r>
              <a:rPr lang="ru-RU" sz="1600" i="1" dirty="0" smtClean="0">
                <a:solidFill>
                  <a:srgbClr val="C00000"/>
                </a:solidFill>
              </a:rPr>
              <a:t>Содержание, планируемые результаты, тематическое планирование с указанием </a:t>
            </a:r>
            <a:r>
              <a:rPr lang="ru-RU" sz="1600" i="1" dirty="0" err="1" smtClean="0">
                <a:solidFill>
                  <a:srgbClr val="C00000"/>
                </a:solidFill>
              </a:rPr>
              <a:t>ак</a:t>
            </a:r>
            <a:r>
              <a:rPr lang="ru-RU" sz="1600" i="1" dirty="0" smtClean="0">
                <a:solidFill>
                  <a:srgbClr val="C00000"/>
                </a:solidFill>
              </a:rPr>
              <a:t>. часов и возможность использования ЭЦОР, форма проведения занятия. РП формируются с учетом РП воспитания.</a:t>
            </a:r>
          </a:p>
          <a:p>
            <a:pPr algn="just"/>
            <a:r>
              <a:rPr lang="ru-RU" sz="1600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</a:rPr>
              <a:t>программа </a:t>
            </a:r>
            <a:r>
              <a:rPr lang="ru-RU" sz="2200" dirty="0">
                <a:solidFill>
                  <a:schemeClr val="tx2">
                    <a:lumMod val="75000"/>
                  </a:schemeClr>
                </a:solidFill>
              </a:rPr>
              <a:t>формирования универсальных учебных действий у обучающихся;</a:t>
            </a:r>
          </a:p>
          <a:p>
            <a:pPr algn="just"/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</a:rPr>
              <a:t>рабочая программа воспитания </a:t>
            </a:r>
            <a:r>
              <a:rPr lang="ru-RU" sz="1900" dirty="0" smtClean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ru-RU" sz="1700" i="1" dirty="0" smtClean="0">
                <a:solidFill>
                  <a:schemeClr val="tx2">
                    <a:lumMod val="75000"/>
                  </a:schemeClr>
                </a:solidFill>
              </a:rPr>
              <a:t>может быть модульная структура)</a:t>
            </a:r>
            <a:endParaRPr lang="ru-RU" sz="2200" i="1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 algn="just">
              <a:buNone/>
            </a:pP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7169" y="1"/>
            <a:ext cx="1138500" cy="112168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/>
          <a:srcRect r="56434"/>
          <a:stretch/>
        </p:blipFill>
        <p:spPr>
          <a:xfrm>
            <a:off x="10993232" y="0"/>
            <a:ext cx="1178340" cy="1121680"/>
          </a:xfrm>
          <a:prstGeom prst="rect">
            <a:avLst/>
          </a:prstGeom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6063674" y="1350963"/>
            <a:ext cx="64650" cy="4914944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9320252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6438" y="1"/>
            <a:ext cx="8695426" cy="1121433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chemeClr val="tx2">
                    <a:lumMod val="75000"/>
                  </a:schemeClr>
                </a:solidFill>
              </a:rPr>
              <a:t>Основная образовательная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программа </a:t>
            </a:r>
            <a:r>
              <a:rPr lang="ru-RU" sz="3200" b="1" dirty="0">
                <a:solidFill>
                  <a:schemeClr val="tx2">
                    <a:lumMod val="75000"/>
                  </a:schemeClr>
                </a:solidFill>
              </a:rPr>
              <a:t>НОО</a:t>
            </a:r>
            <a:endParaRPr lang="ru-RU" sz="3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2107" y="1121434"/>
            <a:ext cx="5157787" cy="655608"/>
          </a:xfrm>
        </p:spPr>
        <p:txBody>
          <a:bodyPr>
            <a:normAutofit fontScale="62500" lnSpcReduction="20000"/>
          </a:bodyPr>
          <a:lstStyle/>
          <a:p>
            <a:pPr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ФГОС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НОО-2009 </a:t>
            </a:r>
          </a:p>
          <a:p>
            <a:pPr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Организационный раздел (п.16):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1975449"/>
            <a:ext cx="4942176" cy="4214214"/>
          </a:xfrm>
        </p:spPr>
        <p:txBody>
          <a:bodyPr>
            <a:normAutofit/>
          </a:bodyPr>
          <a:lstStyle/>
          <a:p>
            <a:r>
              <a:rPr lang="ru-RU" sz="2200" dirty="0">
                <a:solidFill>
                  <a:schemeClr val="tx2">
                    <a:lumMod val="75000"/>
                  </a:schemeClr>
                </a:solidFill>
              </a:rPr>
              <a:t>учебный план </a:t>
            </a: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</a:rPr>
              <a:t>НОО;</a:t>
            </a:r>
            <a:endParaRPr lang="ru-RU" sz="22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2200" dirty="0">
                <a:solidFill>
                  <a:schemeClr val="tx2">
                    <a:lumMod val="75000"/>
                  </a:schemeClr>
                </a:solidFill>
              </a:rPr>
              <a:t>план внеурочной деятельности, </a:t>
            </a:r>
            <a:endParaRPr lang="ru-RU" sz="22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</a:rPr>
              <a:t>календарный </a:t>
            </a:r>
            <a:r>
              <a:rPr lang="ru-RU" sz="2200" dirty="0">
                <a:solidFill>
                  <a:schemeClr val="tx2">
                    <a:lumMod val="75000"/>
                  </a:schemeClr>
                </a:solidFill>
              </a:rPr>
              <a:t>учебный график, </a:t>
            </a:r>
            <a:endParaRPr lang="ru-RU" sz="22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</a:rPr>
              <a:t>календарный </a:t>
            </a:r>
            <a:r>
              <a:rPr lang="ru-RU" sz="2200" dirty="0">
                <a:solidFill>
                  <a:schemeClr val="tx2">
                    <a:lumMod val="75000"/>
                  </a:schemeClr>
                </a:solidFill>
              </a:rPr>
              <a:t>план воспитательной работы;</a:t>
            </a:r>
          </a:p>
          <a:p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</a:rPr>
              <a:t>систему </a:t>
            </a:r>
            <a:r>
              <a:rPr lang="ru-RU" sz="2200" dirty="0">
                <a:solidFill>
                  <a:schemeClr val="tx2">
                    <a:lumMod val="75000"/>
                  </a:schemeClr>
                </a:solidFill>
              </a:rPr>
              <a:t>условий реализации </a:t>
            </a: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</a:rPr>
              <a:t>ООП в </a:t>
            </a:r>
            <a:r>
              <a:rPr lang="ru-RU" sz="2200" dirty="0">
                <a:solidFill>
                  <a:schemeClr val="tx2">
                    <a:lumMod val="75000"/>
                  </a:schemeClr>
                </a:solidFill>
              </a:rPr>
              <a:t>соответствии с требованиями </a:t>
            </a: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</a:rPr>
              <a:t>ФГОС</a:t>
            </a:r>
            <a:endParaRPr lang="ru-RU" sz="2200" dirty="0">
              <a:solidFill>
                <a:schemeClr val="tx2">
                  <a:lumMod val="75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016047" y="1121434"/>
            <a:ext cx="5183188" cy="655608"/>
          </a:xfrm>
        </p:spPr>
        <p:txBody>
          <a:bodyPr>
            <a:normAutofit fontScale="40000" lnSpcReduction="20000"/>
          </a:bodyPr>
          <a:lstStyle/>
          <a:p>
            <a:pPr algn="ctr"/>
            <a:r>
              <a:rPr lang="ru-RU" sz="4400" dirty="0" smtClean="0">
                <a:solidFill>
                  <a:schemeClr val="tx2">
                    <a:lumMod val="75000"/>
                  </a:schemeClr>
                </a:solidFill>
              </a:rPr>
              <a:t>ФГОС НОО-202</a:t>
            </a:r>
            <a:r>
              <a:rPr lang="en-US" sz="4400" dirty="0" smtClean="0">
                <a:solidFill>
                  <a:schemeClr val="tx2">
                    <a:lumMod val="75000"/>
                  </a:schemeClr>
                </a:solidFill>
              </a:rPr>
              <a:t>1</a:t>
            </a:r>
            <a:r>
              <a:rPr lang="ru-RU" sz="4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sz="4400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sz="4400" dirty="0">
                <a:solidFill>
                  <a:schemeClr val="tx2">
                    <a:lumMod val="75000"/>
                  </a:schemeClr>
                </a:solidFill>
              </a:rPr>
              <a:t>Организационный </a:t>
            </a:r>
            <a:r>
              <a:rPr lang="ru-RU" sz="4400" dirty="0" smtClean="0">
                <a:solidFill>
                  <a:schemeClr val="tx2">
                    <a:lumMod val="75000"/>
                  </a:schemeClr>
                </a:solidFill>
              </a:rPr>
              <a:t>раздел (п.32):</a:t>
            </a:r>
            <a:endParaRPr lang="ru-RU" sz="4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1975449"/>
            <a:ext cx="5183188" cy="4214214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sz="3500" dirty="0">
                <a:solidFill>
                  <a:schemeClr val="tx2">
                    <a:lumMod val="75000"/>
                  </a:schemeClr>
                </a:solidFill>
              </a:rPr>
              <a:t>учебный план;</a:t>
            </a:r>
          </a:p>
          <a:p>
            <a:pPr algn="just"/>
            <a:r>
              <a:rPr lang="ru-RU" sz="3500" dirty="0">
                <a:solidFill>
                  <a:schemeClr val="tx2">
                    <a:lumMod val="75000"/>
                  </a:schemeClr>
                </a:solidFill>
              </a:rPr>
              <a:t>план внеурочной деятельности;</a:t>
            </a:r>
          </a:p>
          <a:p>
            <a:pPr algn="just"/>
            <a:r>
              <a:rPr lang="ru-RU" sz="4000" dirty="0">
                <a:solidFill>
                  <a:schemeClr val="tx2">
                    <a:lumMod val="75000"/>
                  </a:schemeClr>
                </a:solidFill>
              </a:rPr>
              <a:t>календарный</a:t>
            </a:r>
            <a:r>
              <a:rPr lang="ru-RU" sz="3500" dirty="0">
                <a:solidFill>
                  <a:schemeClr val="tx2">
                    <a:lumMod val="75000"/>
                  </a:schemeClr>
                </a:solidFill>
              </a:rPr>
              <a:t> учебный график;</a:t>
            </a:r>
          </a:p>
          <a:p>
            <a:pPr algn="just"/>
            <a:r>
              <a:rPr lang="ru-RU" sz="3500" dirty="0">
                <a:solidFill>
                  <a:schemeClr val="tx2">
                    <a:lumMod val="75000"/>
                  </a:schemeClr>
                </a:solidFill>
              </a:rPr>
              <a:t>календарный план воспитательной работы, </a:t>
            </a:r>
            <a:r>
              <a:rPr lang="ru-RU" sz="3500" dirty="0">
                <a:solidFill>
                  <a:srgbClr val="C00000"/>
                </a:solidFill>
              </a:rPr>
              <a:t>содержащий перечень событий и мероприятий воспитательной направленности, которые организуются и проводятся Организацией или в которых Организация принимает участие в учебном году или периоде обучения</a:t>
            </a:r>
            <a:r>
              <a:rPr lang="ru-RU" sz="3500" dirty="0">
                <a:solidFill>
                  <a:schemeClr val="tx2">
                    <a:lumMod val="75000"/>
                  </a:schemeClr>
                </a:solidFill>
              </a:rPr>
              <a:t>;</a:t>
            </a:r>
          </a:p>
          <a:p>
            <a:pPr algn="just"/>
            <a:r>
              <a:rPr lang="ru-RU" sz="3500" dirty="0" smtClean="0">
                <a:solidFill>
                  <a:schemeClr val="tx2">
                    <a:lumMod val="75000"/>
                  </a:schemeClr>
                </a:solidFill>
              </a:rPr>
              <a:t>характеристика условий </a:t>
            </a:r>
            <a:r>
              <a:rPr lang="ru-RU" sz="3500" dirty="0">
                <a:solidFill>
                  <a:schemeClr val="tx2">
                    <a:lumMod val="75000"/>
                  </a:schemeClr>
                </a:solidFill>
              </a:rPr>
              <a:t>реализации программы </a:t>
            </a:r>
            <a:r>
              <a:rPr lang="ru-RU" sz="3500" dirty="0" smtClean="0">
                <a:solidFill>
                  <a:schemeClr val="tx2">
                    <a:lumMod val="75000"/>
                  </a:schemeClr>
                </a:solidFill>
              </a:rPr>
              <a:t>НОО </a:t>
            </a:r>
            <a:r>
              <a:rPr lang="ru-RU" sz="3500" dirty="0">
                <a:solidFill>
                  <a:schemeClr val="tx2">
                    <a:lumMod val="75000"/>
                  </a:schemeClr>
                </a:solidFill>
              </a:rPr>
              <a:t>в соответствии с требованиями </a:t>
            </a:r>
            <a:r>
              <a:rPr lang="ru-RU" sz="3500" dirty="0" smtClean="0">
                <a:solidFill>
                  <a:schemeClr val="tx2">
                    <a:lumMod val="75000"/>
                  </a:schemeClr>
                </a:solidFill>
              </a:rPr>
              <a:t>ФГОС</a:t>
            </a:r>
            <a:endParaRPr lang="ru-RU" sz="3500" dirty="0">
              <a:solidFill>
                <a:schemeClr val="tx2">
                  <a:lumMod val="75000"/>
                </a:schemeClr>
              </a:solidFill>
            </a:endParaRPr>
          </a:p>
          <a:p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7169" y="1"/>
            <a:ext cx="1138500" cy="112168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/>
          <a:srcRect r="56434"/>
          <a:stretch/>
        </p:blipFill>
        <p:spPr>
          <a:xfrm>
            <a:off x="10993232" y="0"/>
            <a:ext cx="1178340" cy="1121680"/>
          </a:xfrm>
          <a:prstGeom prst="rect">
            <a:avLst/>
          </a:prstGeom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6016047" y="1121434"/>
            <a:ext cx="39112" cy="4744528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2937349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3525" y="141317"/>
            <a:ext cx="9256144" cy="1421476"/>
          </a:xfrm>
        </p:spPr>
        <p:txBody>
          <a:bodyPr>
            <a:noAutofit/>
          </a:bodyPr>
          <a:lstStyle/>
          <a:p>
            <a:pPr algn="ctr"/>
            <a:r>
              <a:rPr lang="ru-RU" sz="2600" b="1" dirty="0">
                <a:solidFill>
                  <a:srgbClr val="C00000"/>
                </a:solidFill>
              </a:rPr>
              <a:t>Учебный </a:t>
            </a:r>
            <a:r>
              <a:rPr lang="ru-RU" sz="2800" b="1" dirty="0" smtClean="0">
                <a:solidFill>
                  <a:srgbClr val="C00000"/>
                </a:solidFill>
              </a:rPr>
              <a:t>план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- определяет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перечень, трудоемкость, последовательность и распределение по периодам обучения учебных предметов, формы промежуточной аттестации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обучающихся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 (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ст.2 № 273-ФЗ).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776336"/>
            <a:ext cx="5157787" cy="714894"/>
          </a:xfrm>
        </p:spPr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endParaRPr lang="ru-RU" sz="6000" dirty="0" smtClean="0"/>
          </a:p>
          <a:p>
            <a:endParaRPr lang="ru-RU" sz="6000" dirty="0"/>
          </a:p>
          <a:p>
            <a:pPr algn="ctr"/>
            <a:r>
              <a:rPr lang="ru-RU" sz="9600" dirty="0">
                <a:solidFill>
                  <a:schemeClr val="tx2">
                    <a:lumMod val="75000"/>
                  </a:schemeClr>
                </a:solidFill>
              </a:rPr>
              <a:t>ФГОС НОО-2009 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704773"/>
            <a:ext cx="4655237" cy="4028354"/>
          </a:xfrm>
        </p:spPr>
        <p:txBody>
          <a:bodyPr>
            <a:normAutofit/>
          </a:bodyPr>
          <a:lstStyle/>
          <a:p>
            <a:pPr algn="just"/>
            <a:r>
              <a:rPr lang="ru-RU" sz="2200" dirty="0">
                <a:solidFill>
                  <a:schemeClr val="tx2">
                    <a:lumMod val="75000"/>
                  </a:schemeClr>
                </a:solidFill>
              </a:rPr>
              <a:t>не может составлять менее </a:t>
            </a:r>
            <a:r>
              <a:rPr lang="ru-RU" sz="2200" b="1" dirty="0">
                <a:solidFill>
                  <a:srgbClr val="C00000"/>
                </a:solidFill>
              </a:rPr>
              <a:t>2904</a:t>
            </a:r>
            <a:r>
              <a:rPr lang="ru-RU" sz="2200" dirty="0">
                <a:solidFill>
                  <a:schemeClr val="tx2">
                    <a:lumMod val="75000"/>
                  </a:schemeClr>
                </a:solidFill>
              </a:rPr>
              <a:t> часов и более </a:t>
            </a:r>
            <a:r>
              <a:rPr lang="ru-RU" sz="2200" b="1" dirty="0">
                <a:solidFill>
                  <a:srgbClr val="C00000"/>
                </a:solidFill>
              </a:rPr>
              <a:t>3345</a:t>
            </a:r>
            <a:r>
              <a:rPr lang="ru-RU" sz="2200" dirty="0">
                <a:solidFill>
                  <a:schemeClr val="tx2">
                    <a:lumMod val="75000"/>
                  </a:schemeClr>
                </a:solidFill>
              </a:rPr>
              <a:t> часов (п.19.3</a:t>
            </a: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</a:p>
          <a:p>
            <a:pPr algn="just"/>
            <a:r>
              <a:rPr lang="ru-RU" sz="2200" dirty="0">
                <a:solidFill>
                  <a:schemeClr val="tx2">
                    <a:lumMod val="75000"/>
                  </a:schemeClr>
                </a:solidFill>
              </a:rPr>
              <a:t>Обязательная часть </a:t>
            </a: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</a:rPr>
              <a:t>ООП НОО </a:t>
            </a:r>
            <a:r>
              <a:rPr lang="ru-RU" sz="2200" dirty="0">
                <a:solidFill>
                  <a:schemeClr val="tx2">
                    <a:lumMod val="75000"/>
                  </a:schemeClr>
                </a:solidFill>
              </a:rPr>
              <a:t>составляет </a:t>
            </a:r>
            <a:r>
              <a:rPr lang="ru-RU" sz="2200" dirty="0">
                <a:solidFill>
                  <a:srgbClr val="C00000"/>
                </a:solidFill>
              </a:rPr>
              <a:t>80%</a:t>
            </a:r>
            <a:r>
              <a:rPr lang="ru-RU" sz="2200" dirty="0">
                <a:solidFill>
                  <a:schemeClr val="tx2">
                    <a:lumMod val="75000"/>
                  </a:schemeClr>
                </a:solidFill>
              </a:rPr>
              <a:t>, а часть, формируемая </a:t>
            </a: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</a:rPr>
              <a:t>участниками образовательных отношений</a:t>
            </a:r>
            <a:r>
              <a:rPr lang="ru-RU" sz="2200" dirty="0">
                <a:solidFill>
                  <a:schemeClr val="tx2">
                    <a:lumMod val="75000"/>
                  </a:schemeClr>
                </a:solidFill>
              </a:rPr>
              <a:t>, - </a:t>
            </a:r>
            <a:r>
              <a:rPr lang="ru-RU" sz="2200" dirty="0">
                <a:solidFill>
                  <a:srgbClr val="C00000"/>
                </a:solidFill>
              </a:rPr>
              <a:t>20%</a:t>
            </a:r>
            <a:r>
              <a:rPr lang="ru-RU" sz="2200" dirty="0">
                <a:solidFill>
                  <a:schemeClr val="tx2">
                    <a:lumMod val="75000"/>
                  </a:schemeClr>
                </a:solidFill>
              </a:rPr>
              <a:t> от общего объема </a:t>
            </a:r>
            <a:r>
              <a:rPr lang="ru-RU" sz="2200" u="sng" dirty="0" smtClean="0">
                <a:solidFill>
                  <a:schemeClr val="tx2">
                    <a:lumMod val="75000"/>
                  </a:schemeClr>
                </a:solidFill>
              </a:rPr>
              <a:t>ООП НОО </a:t>
            </a: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</a:rPr>
              <a:t>(п.15)</a:t>
            </a:r>
            <a:endParaRPr lang="ru-RU" sz="2200" dirty="0">
              <a:solidFill>
                <a:schemeClr val="tx2">
                  <a:lumMod val="75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866184"/>
            <a:ext cx="5183188" cy="480146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ФГОС НОО 2021</a:t>
            </a:r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704773"/>
            <a:ext cx="5183188" cy="4028354"/>
          </a:xfrm>
        </p:spPr>
        <p:txBody>
          <a:bodyPr>
            <a:normAutofit fontScale="70000" lnSpcReduction="20000"/>
          </a:bodyPr>
          <a:lstStyle/>
          <a:p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не может составлять менее </a:t>
            </a:r>
            <a:r>
              <a:rPr lang="ru-RU" b="1" dirty="0">
                <a:solidFill>
                  <a:srgbClr val="C00000"/>
                </a:solidFill>
              </a:rPr>
              <a:t>2954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академических часов и более </a:t>
            </a:r>
            <a:r>
              <a:rPr lang="ru-RU" b="1" dirty="0">
                <a:solidFill>
                  <a:srgbClr val="C00000"/>
                </a:solidFill>
              </a:rPr>
              <a:t>3190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 академических часов (п.32.1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Объем обязательной части программы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НОО составляет </a:t>
            </a:r>
            <a:r>
              <a:rPr lang="ru-RU" dirty="0">
                <a:solidFill>
                  <a:srgbClr val="C00000"/>
                </a:solidFill>
              </a:rPr>
              <a:t>80%,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а объем части, формируемой участниками образовательных отношений </a:t>
            </a:r>
            <a:r>
              <a:rPr lang="ru-RU" b="1" u="sng" dirty="0">
                <a:solidFill>
                  <a:schemeClr val="tx2">
                    <a:lumMod val="75000"/>
                  </a:schemeClr>
                </a:solidFill>
              </a:rPr>
              <a:t>из перечня, предлагаемого Организацией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, - </a:t>
            </a:r>
            <a:r>
              <a:rPr lang="ru-RU" dirty="0">
                <a:solidFill>
                  <a:srgbClr val="C00000"/>
                </a:solidFill>
              </a:rPr>
              <a:t>20%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от </a:t>
            </a:r>
            <a:r>
              <a:rPr lang="ru-RU" u="sng" dirty="0">
                <a:solidFill>
                  <a:schemeClr val="tx2">
                    <a:lumMod val="75000"/>
                  </a:schemeClr>
                </a:solidFill>
              </a:rPr>
              <a:t>общего объема программы </a:t>
            </a:r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</a:rPr>
              <a:t>НОО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(п.25)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7169" y="1"/>
            <a:ext cx="1138500" cy="112168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/>
          <a:srcRect r="56434"/>
          <a:stretch/>
        </p:blipFill>
        <p:spPr>
          <a:xfrm>
            <a:off x="10993232" y="0"/>
            <a:ext cx="1178340" cy="1121680"/>
          </a:xfrm>
          <a:prstGeom prst="rect">
            <a:avLst/>
          </a:prstGeom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5857336" y="2018581"/>
            <a:ext cx="25879" cy="4714546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Скругленный прямоугольник 10"/>
          <p:cNvSpPr/>
          <p:nvPr/>
        </p:nvSpPr>
        <p:spPr>
          <a:xfrm>
            <a:off x="2812211" y="6236898"/>
            <a:ext cx="6840747" cy="49622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В соответствии </a:t>
            </a:r>
            <a:r>
              <a:rPr lang="ru-RU" dirty="0" err="1" smtClean="0">
                <a:solidFill>
                  <a:srgbClr val="C00000"/>
                </a:solidFill>
              </a:rPr>
              <a:t>СанПин</a:t>
            </a:r>
            <a:r>
              <a:rPr lang="ru-RU" dirty="0" smtClean="0">
                <a:solidFill>
                  <a:srgbClr val="C00000"/>
                </a:solidFill>
              </a:rPr>
              <a:t> 1.2.3685-21! 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00921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939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</a:rPr>
              <a:t>ФГОС НОО 2021 (п.32.1)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54282510"/>
              </p:ext>
            </p:extLst>
          </p:nvPr>
        </p:nvGraphicFramePr>
        <p:xfrm>
          <a:off x="838199" y="864523"/>
          <a:ext cx="10999125" cy="59395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95065">
                  <a:extLst>
                    <a:ext uri="{9D8B030D-6E8A-4147-A177-3AD203B41FA5}">
                      <a16:colId xmlns:a16="http://schemas.microsoft.com/office/drawing/2014/main" xmlns="" val="3986843551"/>
                    </a:ext>
                  </a:extLst>
                </a:gridCol>
                <a:gridCol w="6204060">
                  <a:extLst>
                    <a:ext uri="{9D8B030D-6E8A-4147-A177-3AD203B41FA5}">
                      <a16:colId xmlns:a16="http://schemas.microsoft.com/office/drawing/2014/main" xmlns="" val="1154713199"/>
                    </a:ext>
                  </a:extLst>
                </a:gridCol>
              </a:tblGrid>
              <a:tr h="441896"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/>
                        <a:t>Предметные</a:t>
                      </a:r>
                      <a:r>
                        <a:rPr lang="ru-RU" sz="1700" baseline="0" dirty="0" smtClean="0"/>
                        <a:t> области</a:t>
                      </a:r>
                      <a:endParaRPr lang="ru-RU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/>
                        <a:t>Учебные предметы</a:t>
                      </a:r>
                      <a:r>
                        <a:rPr lang="ru-RU" sz="1700" baseline="0" dirty="0" smtClean="0"/>
                        <a:t> (учебные модули)</a:t>
                      </a:r>
                      <a:endParaRPr lang="ru-RU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30070879"/>
                  </a:ext>
                </a:extLst>
              </a:tr>
              <a:tr h="34970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smtClean="0"/>
                        <a:t>Русский язык и литературное</a:t>
                      </a:r>
                      <a:r>
                        <a:rPr lang="ru-RU" sz="1700" baseline="0" dirty="0" smtClean="0"/>
                        <a:t> </a:t>
                      </a:r>
                      <a:r>
                        <a:rPr lang="ru-RU" sz="1700" dirty="0" smtClean="0"/>
                        <a:t>чтение</a:t>
                      </a:r>
                      <a:endParaRPr lang="ru-RU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700" dirty="0" smtClean="0"/>
                        <a:t>Русский язык, литературное</a:t>
                      </a:r>
                      <a:r>
                        <a:rPr lang="ru-RU" sz="1700" baseline="0" dirty="0" smtClean="0"/>
                        <a:t> </a:t>
                      </a:r>
                      <a:r>
                        <a:rPr lang="ru-RU" sz="1700" dirty="0" smtClean="0"/>
                        <a:t>чтение</a:t>
                      </a:r>
                      <a:endParaRPr lang="ru-RU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23901907"/>
                  </a:ext>
                </a:extLst>
              </a:tr>
              <a:tr h="608181">
                <a:tc>
                  <a:txBody>
                    <a:bodyPr/>
                    <a:lstStyle/>
                    <a:p>
                      <a:r>
                        <a:rPr lang="ru-RU" sz="1700" dirty="0" smtClean="0"/>
                        <a:t>Родной язык и литературное</a:t>
                      </a:r>
                      <a:r>
                        <a:rPr lang="ru-RU" sz="1700" baseline="0" dirty="0" smtClean="0"/>
                        <a:t> </a:t>
                      </a:r>
                      <a:r>
                        <a:rPr lang="ru-RU" sz="1700" dirty="0" smtClean="0"/>
                        <a:t>чтение на родном</a:t>
                      </a:r>
                      <a:r>
                        <a:rPr lang="ru-RU" sz="1700" baseline="0" dirty="0" smtClean="0"/>
                        <a:t> </a:t>
                      </a:r>
                      <a:r>
                        <a:rPr lang="ru-RU" sz="1700" dirty="0" smtClean="0"/>
                        <a:t>языке</a:t>
                      </a:r>
                      <a:endParaRPr lang="ru-RU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700" dirty="0" smtClean="0"/>
                        <a:t>Родной</a:t>
                      </a:r>
                      <a:r>
                        <a:rPr lang="ru-RU" sz="1700" baseline="0" dirty="0" smtClean="0"/>
                        <a:t> </a:t>
                      </a:r>
                      <a:r>
                        <a:rPr lang="ru-RU" sz="1700" dirty="0" smtClean="0"/>
                        <a:t>язык </a:t>
                      </a:r>
                      <a:r>
                        <a:rPr lang="ru-RU" sz="1700" dirty="0" smtClean="0">
                          <a:solidFill>
                            <a:srgbClr val="C00000"/>
                          </a:solidFill>
                        </a:rPr>
                        <a:t>и(или) государственный</a:t>
                      </a:r>
                      <a:r>
                        <a:rPr lang="ru-RU" sz="1700" baseline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ru-RU" sz="1700" dirty="0" smtClean="0">
                          <a:solidFill>
                            <a:srgbClr val="C00000"/>
                          </a:solidFill>
                        </a:rPr>
                        <a:t>язык республики РФ</a:t>
                      </a:r>
                      <a:r>
                        <a:rPr lang="ru-RU" sz="1700" dirty="0" smtClean="0"/>
                        <a:t>, литературное</a:t>
                      </a:r>
                      <a:r>
                        <a:rPr lang="ru-RU" sz="1700" baseline="0" dirty="0" smtClean="0"/>
                        <a:t> </a:t>
                      </a:r>
                      <a:r>
                        <a:rPr lang="ru-RU" sz="1700" dirty="0" smtClean="0"/>
                        <a:t>чтение на родном</a:t>
                      </a:r>
                      <a:r>
                        <a:rPr lang="ru-RU" sz="1700" baseline="0" dirty="0" smtClean="0"/>
                        <a:t> </a:t>
                      </a:r>
                      <a:r>
                        <a:rPr lang="ru-RU" sz="1700" dirty="0" smtClean="0"/>
                        <a:t>языке</a:t>
                      </a:r>
                      <a:endParaRPr lang="ru-RU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35536352"/>
                  </a:ext>
                </a:extLst>
              </a:tr>
              <a:tr h="341623">
                <a:tc>
                  <a:txBody>
                    <a:bodyPr/>
                    <a:lstStyle/>
                    <a:p>
                      <a:r>
                        <a:rPr lang="ru-RU" sz="1700" dirty="0" smtClean="0"/>
                        <a:t>Иностранный</a:t>
                      </a:r>
                      <a:r>
                        <a:rPr lang="ru-RU" sz="1700" baseline="0" dirty="0" smtClean="0"/>
                        <a:t> язык</a:t>
                      </a:r>
                      <a:endParaRPr lang="ru-RU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smtClean="0"/>
                        <a:t>Иностранный</a:t>
                      </a:r>
                      <a:r>
                        <a:rPr lang="ru-RU" sz="1700" baseline="0" dirty="0" smtClean="0"/>
                        <a:t> язык</a:t>
                      </a:r>
                      <a:endParaRPr lang="ru-RU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50272963"/>
                  </a:ext>
                </a:extLst>
              </a:tr>
              <a:tr h="341623">
                <a:tc>
                  <a:txBody>
                    <a:bodyPr/>
                    <a:lstStyle/>
                    <a:p>
                      <a:r>
                        <a:rPr lang="ru-RU" sz="1700" dirty="0" smtClean="0"/>
                        <a:t>Математика и информатика</a:t>
                      </a:r>
                      <a:endParaRPr lang="ru-RU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700" dirty="0" smtClean="0"/>
                        <a:t>Математика</a:t>
                      </a:r>
                      <a:endParaRPr lang="ru-RU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84795520"/>
                  </a:ext>
                </a:extLst>
              </a:tr>
              <a:tr h="325793">
                <a:tc>
                  <a:txBody>
                    <a:bodyPr/>
                    <a:lstStyle/>
                    <a:p>
                      <a:r>
                        <a:rPr lang="ru-RU" sz="1700" dirty="0" smtClean="0"/>
                        <a:t>Обществознание и естествознание («</a:t>
                      </a:r>
                      <a:r>
                        <a:rPr lang="ru-RU" sz="1700" dirty="0" err="1" smtClean="0"/>
                        <a:t>окр.мир</a:t>
                      </a:r>
                      <a:r>
                        <a:rPr lang="ru-RU" sz="1700" dirty="0" smtClean="0"/>
                        <a:t>»)</a:t>
                      </a:r>
                      <a:endParaRPr lang="ru-RU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700" dirty="0" smtClean="0"/>
                        <a:t>Окружающий мир</a:t>
                      </a:r>
                      <a:endParaRPr lang="ru-RU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56515057"/>
                  </a:ext>
                </a:extLst>
              </a:tr>
              <a:tr h="1747436">
                <a:tc>
                  <a:txBody>
                    <a:bodyPr/>
                    <a:lstStyle/>
                    <a:p>
                      <a:r>
                        <a:rPr lang="ru-RU" sz="1700" dirty="0" smtClean="0"/>
                        <a:t>Основы религиозных культур и светской этики</a:t>
                      </a:r>
                      <a:endParaRPr lang="ru-RU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smtClean="0"/>
                        <a:t>Основы религиозных культур и светской этики: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err="1" smtClean="0"/>
                        <a:t>уч.модуль</a:t>
                      </a:r>
                      <a:r>
                        <a:rPr lang="ru-RU" sz="1700" dirty="0" smtClean="0"/>
                        <a:t> «Основы православной культуры»,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err="1" smtClean="0"/>
                        <a:t>уч.модуль</a:t>
                      </a:r>
                      <a:r>
                        <a:rPr lang="ru-RU" sz="1700" dirty="0" smtClean="0"/>
                        <a:t> «Основы иудейской культуры»,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err="1" smtClean="0"/>
                        <a:t>уч.модуль</a:t>
                      </a:r>
                      <a:r>
                        <a:rPr lang="ru-RU" sz="1700" dirty="0" smtClean="0"/>
                        <a:t> «Основы буддийской культуры»,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err="1" smtClean="0"/>
                        <a:t>уч.модуль</a:t>
                      </a:r>
                      <a:r>
                        <a:rPr lang="ru-RU" sz="1700" dirty="0" smtClean="0"/>
                        <a:t> «Основы исламской культуры»,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err="1" smtClean="0"/>
                        <a:t>уч.модуль</a:t>
                      </a:r>
                      <a:r>
                        <a:rPr lang="ru-RU" sz="1700" dirty="0" smtClean="0"/>
                        <a:t> «Основы религиозных культур</a:t>
                      </a:r>
                      <a:r>
                        <a:rPr lang="ru-RU" sz="1700" baseline="0" dirty="0" smtClean="0"/>
                        <a:t> народов России</a:t>
                      </a:r>
                      <a:r>
                        <a:rPr lang="ru-RU" sz="1700" dirty="0" smtClean="0"/>
                        <a:t>»,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err="1" smtClean="0"/>
                        <a:t>уч.модуль</a:t>
                      </a:r>
                      <a:r>
                        <a:rPr lang="ru-RU" sz="1700" dirty="0" smtClean="0"/>
                        <a:t> «Основы светской этики»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3328521"/>
                  </a:ext>
                </a:extLst>
              </a:tr>
              <a:tr h="321490">
                <a:tc>
                  <a:txBody>
                    <a:bodyPr/>
                    <a:lstStyle/>
                    <a:p>
                      <a:r>
                        <a:rPr lang="ru-RU" sz="1700" dirty="0" smtClean="0"/>
                        <a:t>Искусство</a:t>
                      </a:r>
                      <a:endParaRPr lang="ru-RU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700" dirty="0" smtClean="0"/>
                        <a:t>Изобразительное</a:t>
                      </a:r>
                      <a:r>
                        <a:rPr lang="ru-RU" sz="1700" baseline="0" dirty="0" smtClean="0"/>
                        <a:t> искусство, Музыка</a:t>
                      </a:r>
                      <a:endParaRPr lang="ru-RU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97191648"/>
                  </a:ext>
                </a:extLst>
              </a:tr>
              <a:tr h="361732">
                <a:tc>
                  <a:txBody>
                    <a:bodyPr/>
                    <a:lstStyle/>
                    <a:p>
                      <a:r>
                        <a:rPr lang="ru-RU" sz="1700" dirty="0" smtClean="0"/>
                        <a:t>Технология</a:t>
                      </a:r>
                      <a:endParaRPr lang="ru-RU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700" dirty="0" smtClean="0"/>
                        <a:t>Технология</a:t>
                      </a:r>
                      <a:endParaRPr lang="ru-RU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73438963"/>
                  </a:ext>
                </a:extLst>
              </a:tr>
              <a:tr h="562733">
                <a:tc>
                  <a:txBody>
                    <a:bodyPr/>
                    <a:lstStyle/>
                    <a:p>
                      <a:r>
                        <a:rPr lang="ru-RU" sz="1700" dirty="0" smtClean="0"/>
                        <a:t>Физическая культура</a:t>
                      </a:r>
                      <a:endParaRPr lang="ru-RU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smtClean="0"/>
                        <a:t>Физическая культура</a:t>
                      </a:r>
                    </a:p>
                    <a:p>
                      <a:endParaRPr lang="ru-RU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14443820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7169" y="2"/>
            <a:ext cx="819322" cy="8072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/>
          <a:srcRect r="56434"/>
          <a:stretch/>
        </p:blipFill>
        <p:spPr>
          <a:xfrm>
            <a:off x="11353800" y="0"/>
            <a:ext cx="817772" cy="77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9220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1408</TotalTime>
  <Words>1604</Words>
  <Application>Microsoft Office PowerPoint</Application>
  <PresentationFormat>Произвольный</PresentationFormat>
  <Paragraphs>275</Paragraphs>
  <Slides>24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24</vt:i4>
      </vt:variant>
    </vt:vector>
  </HeadingPairs>
  <TitlesOfParts>
    <vt:vector size="26" baseType="lpstr">
      <vt:lpstr>Тема Office</vt:lpstr>
      <vt:lpstr>4_Тема Office</vt:lpstr>
      <vt:lpstr>ФГОС НОО И ООО- НОВЫЕ ВЫЗОВЫ</vt:lpstr>
      <vt:lpstr>Федеральные государственные  образовательные стандарты:</vt:lpstr>
      <vt:lpstr>Закон об образовании № 273-ФЗ</vt:lpstr>
      <vt:lpstr>Закон об образовании № 273-ФЗ</vt:lpstr>
      <vt:lpstr>Основная образовательная  программа НОО</vt:lpstr>
      <vt:lpstr>Основная образовательная  программа НОО</vt:lpstr>
      <vt:lpstr>Основная образовательная  программа НОО</vt:lpstr>
      <vt:lpstr>Учебный план- определяет перечень, трудоемкость, последовательность и распределение по периодам обучения учебных предметов, формы промежуточной аттестации обучающихся (ст.2 № 273-ФЗ).</vt:lpstr>
      <vt:lpstr>ФГОС НОО 2021 (п.32.1)</vt:lpstr>
      <vt:lpstr>Вариативная часть учебного плана (ФГОС НОО-п.32.1, ООО-п.33.1)</vt:lpstr>
      <vt:lpstr>Основная образовательная программа ООО</vt:lpstr>
      <vt:lpstr>Основная образовательная программа ООО</vt:lpstr>
      <vt:lpstr>Основная образовательная программа ООО</vt:lpstr>
      <vt:lpstr>Основная образовательная программа ООО</vt:lpstr>
      <vt:lpstr>ФГОС ООО-2021 (п.33.1) </vt:lpstr>
      <vt:lpstr> ФГОС ООО-2021 (п.33.1)  </vt:lpstr>
      <vt:lpstr>ФГОС  в сравнении </vt:lpstr>
      <vt:lpstr>ФГОС  в сравнении </vt:lpstr>
      <vt:lpstr>ФГОС  в сравнении </vt:lpstr>
      <vt:lpstr>ФГОС  2021</vt:lpstr>
      <vt:lpstr>Слайд 21</vt:lpstr>
      <vt:lpstr>Слайд 22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Администратор</cp:lastModifiedBy>
  <cp:revision>99</cp:revision>
  <cp:lastPrinted>2021-08-24T12:05:55Z</cp:lastPrinted>
  <dcterms:created xsi:type="dcterms:W3CDTF">2021-08-20T13:14:31Z</dcterms:created>
  <dcterms:modified xsi:type="dcterms:W3CDTF">2021-10-21T07:43:55Z</dcterms:modified>
</cp:coreProperties>
</file>